
<file path=[Content_Types].xml><?xml version="1.0" encoding="utf-8"?>
<Types xmlns="http://schemas.openxmlformats.org/package/2006/content-types">
  <Default Extension="png" ContentType="image/png"/>
  <Default Extension="bin" ContentType="application/vnd.openxmlformats-officedocument.presentationml.printerSettings"/>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Lst>
  <p:sldSz cx="32918400" cy="21945600"/>
  <p:notesSz cx="6858000" cy="9144000"/>
  <p:defaultTextStyle>
    <a:defPPr>
      <a:defRPr lang="en-US"/>
    </a:defPPr>
    <a:lvl1pPr marL="0" algn="l" defTabSz="1567510" rtl="0" eaLnBrk="1" latinLnBrk="0" hangingPunct="1">
      <a:defRPr sz="6200" kern="1200">
        <a:solidFill>
          <a:schemeClr val="tx1"/>
        </a:solidFill>
        <a:latin typeface="+mn-lt"/>
        <a:ea typeface="+mn-ea"/>
        <a:cs typeface="+mn-cs"/>
      </a:defRPr>
    </a:lvl1pPr>
    <a:lvl2pPr marL="1567510" algn="l" defTabSz="1567510" rtl="0" eaLnBrk="1" latinLnBrk="0" hangingPunct="1">
      <a:defRPr sz="6200" kern="1200">
        <a:solidFill>
          <a:schemeClr val="tx1"/>
        </a:solidFill>
        <a:latin typeface="+mn-lt"/>
        <a:ea typeface="+mn-ea"/>
        <a:cs typeface="+mn-cs"/>
      </a:defRPr>
    </a:lvl2pPr>
    <a:lvl3pPr marL="3135020" algn="l" defTabSz="1567510" rtl="0" eaLnBrk="1" latinLnBrk="0" hangingPunct="1">
      <a:defRPr sz="6200" kern="1200">
        <a:solidFill>
          <a:schemeClr val="tx1"/>
        </a:solidFill>
        <a:latin typeface="+mn-lt"/>
        <a:ea typeface="+mn-ea"/>
        <a:cs typeface="+mn-cs"/>
      </a:defRPr>
    </a:lvl3pPr>
    <a:lvl4pPr marL="4702531" algn="l" defTabSz="1567510" rtl="0" eaLnBrk="1" latinLnBrk="0" hangingPunct="1">
      <a:defRPr sz="6200" kern="1200">
        <a:solidFill>
          <a:schemeClr val="tx1"/>
        </a:solidFill>
        <a:latin typeface="+mn-lt"/>
        <a:ea typeface="+mn-ea"/>
        <a:cs typeface="+mn-cs"/>
      </a:defRPr>
    </a:lvl4pPr>
    <a:lvl5pPr marL="6270041" algn="l" defTabSz="1567510" rtl="0" eaLnBrk="1" latinLnBrk="0" hangingPunct="1">
      <a:defRPr sz="6200" kern="1200">
        <a:solidFill>
          <a:schemeClr val="tx1"/>
        </a:solidFill>
        <a:latin typeface="+mn-lt"/>
        <a:ea typeface="+mn-ea"/>
        <a:cs typeface="+mn-cs"/>
      </a:defRPr>
    </a:lvl5pPr>
    <a:lvl6pPr marL="7837551" algn="l" defTabSz="1567510" rtl="0" eaLnBrk="1" latinLnBrk="0" hangingPunct="1">
      <a:defRPr sz="6200" kern="1200">
        <a:solidFill>
          <a:schemeClr val="tx1"/>
        </a:solidFill>
        <a:latin typeface="+mn-lt"/>
        <a:ea typeface="+mn-ea"/>
        <a:cs typeface="+mn-cs"/>
      </a:defRPr>
    </a:lvl6pPr>
    <a:lvl7pPr marL="9405061" algn="l" defTabSz="1567510" rtl="0" eaLnBrk="1" latinLnBrk="0" hangingPunct="1">
      <a:defRPr sz="6200" kern="1200">
        <a:solidFill>
          <a:schemeClr val="tx1"/>
        </a:solidFill>
        <a:latin typeface="+mn-lt"/>
        <a:ea typeface="+mn-ea"/>
        <a:cs typeface="+mn-cs"/>
      </a:defRPr>
    </a:lvl7pPr>
    <a:lvl8pPr marL="10972571" algn="l" defTabSz="1567510" rtl="0" eaLnBrk="1" latinLnBrk="0" hangingPunct="1">
      <a:defRPr sz="6200" kern="1200">
        <a:solidFill>
          <a:schemeClr val="tx1"/>
        </a:solidFill>
        <a:latin typeface="+mn-lt"/>
        <a:ea typeface="+mn-ea"/>
        <a:cs typeface="+mn-cs"/>
      </a:defRPr>
    </a:lvl8pPr>
    <a:lvl9pPr marL="12540082" algn="l" defTabSz="156751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9" autoAdjust="0"/>
    <p:restoredTop sz="94598" autoAdjust="0"/>
  </p:normalViewPr>
  <p:slideViewPr>
    <p:cSldViewPr snapToObjects="1">
      <p:cViewPr>
        <p:scale>
          <a:sx n="75" d="100"/>
          <a:sy n="75" d="100"/>
        </p:scale>
        <p:origin x="4696" y="1344"/>
      </p:cViewPr>
      <p:guideLst>
        <p:guide orient="horz" pos="6960"/>
        <p:guide pos="11808"/>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interSettings" Target="printerSettings/printerSettings1.bin"/><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oleObject" Target="file:///C:\Users\Anne\Documents\conferences\midlifeopennessvslefthippocampalvolume.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8"/>
  <c:chart>
    <c:title>
      <c:tx>
        <c:rich>
          <a:bodyPr/>
          <a:lstStyle/>
          <a:p>
            <a:pPr>
              <a:defRPr/>
            </a:pPr>
            <a:r>
              <a:rPr lang="en-US"/>
              <a:t>Mean Openness score by Executive Ability Status</a:t>
            </a:r>
          </a:p>
        </c:rich>
      </c:tx>
      <c:layout/>
    </c:title>
    <c:plotArea>
      <c:layout/>
      <c:barChart>
        <c:barDir val="col"/>
        <c:grouping val="clustered"/>
        <c:ser>
          <c:idx val="0"/>
          <c:order val="0"/>
          <c:tx>
            <c:strRef>
              <c:f>Sheet1!$B$1</c:f>
              <c:strCache>
                <c:ptCount val="1"/>
                <c:pt idx="0">
                  <c:v>average Openness score</c:v>
                </c:pt>
              </c:strCache>
            </c:strRef>
          </c:tx>
          <c:spPr>
            <a:solidFill>
              <a:schemeClr val="accent5"/>
            </a:solidFill>
            <a:ln>
              <a:solidFill>
                <a:schemeClr val="tx1"/>
              </a:solidFill>
            </a:ln>
          </c:spPr>
          <c:cat>
            <c:strRef>
              <c:f>Sheet1!$A$2:$A$4</c:f>
              <c:strCache>
                <c:ptCount val="3"/>
                <c:pt idx="0">
                  <c:v>Decline</c:v>
                </c:pt>
                <c:pt idx="1">
                  <c:v>Gain</c:v>
                </c:pt>
                <c:pt idx="2">
                  <c:v>Stable</c:v>
                </c:pt>
              </c:strCache>
            </c:strRef>
          </c:cat>
          <c:val>
            <c:numRef>
              <c:f>Sheet1!$B$2:$B$4</c:f>
              <c:numCache>
                <c:formatCode>General</c:formatCode>
                <c:ptCount val="3"/>
                <c:pt idx="0">
                  <c:v>49.814</c:v>
                </c:pt>
                <c:pt idx="1">
                  <c:v>53.286</c:v>
                </c:pt>
                <c:pt idx="2">
                  <c:v>49.588</c:v>
                </c:pt>
              </c:numCache>
            </c:numRef>
          </c:val>
        </c:ser>
        <c:axId val="631821800"/>
        <c:axId val="631824888"/>
      </c:barChart>
      <c:catAx>
        <c:axId val="631821800"/>
        <c:scaling>
          <c:orientation val="minMax"/>
        </c:scaling>
        <c:axPos val="b"/>
        <c:tickLblPos val="nextTo"/>
        <c:crossAx val="631824888"/>
        <c:crosses val="autoZero"/>
        <c:auto val="1"/>
        <c:lblAlgn val="ctr"/>
        <c:lblOffset val="100"/>
      </c:catAx>
      <c:valAx>
        <c:axId val="631824888"/>
        <c:scaling>
          <c:orientation val="minMax"/>
          <c:min val="44.0"/>
        </c:scaling>
        <c:axPos val="l"/>
        <c:majorGridlines/>
        <c:numFmt formatCode="General" sourceLinked="1"/>
        <c:tickLblPos val="nextTo"/>
        <c:crossAx val="631821800"/>
        <c:crosses val="autoZero"/>
        <c:crossBetween val="between"/>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
  <c:chart>
    <c:title>
      <c:tx>
        <c:rich>
          <a:bodyPr/>
          <a:lstStyle/>
          <a:p>
            <a:pPr>
              <a:defRPr/>
            </a:pPr>
            <a:r>
              <a:rPr lang="en-US"/>
              <a:t>Mean Openness score by Memory Ability Status</a:t>
            </a:r>
          </a:p>
        </c:rich>
      </c:tx>
      <c:layout/>
    </c:title>
    <c:plotArea>
      <c:layout/>
      <c:barChart>
        <c:barDir val="col"/>
        <c:grouping val="clustered"/>
        <c:ser>
          <c:idx val="0"/>
          <c:order val="0"/>
          <c:tx>
            <c:strRef>
              <c:f>Sheet1!$B$1</c:f>
              <c:strCache>
                <c:ptCount val="1"/>
                <c:pt idx="0">
                  <c:v>Mean Openness to Experience</c:v>
                </c:pt>
              </c:strCache>
            </c:strRef>
          </c:tx>
          <c:spPr>
            <a:solidFill>
              <a:schemeClr val="accent2"/>
            </a:solidFill>
            <a:ln>
              <a:solidFill>
                <a:schemeClr val="tx1"/>
              </a:solidFill>
            </a:ln>
          </c:spPr>
          <c:cat>
            <c:strRef>
              <c:f>Sheet1!$A$2:$A$4</c:f>
              <c:strCache>
                <c:ptCount val="3"/>
                <c:pt idx="0">
                  <c:v>Decline</c:v>
                </c:pt>
                <c:pt idx="1">
                  <c:v>Gain</c:v>
                </c:pt>
                <c:pt idx="2">
                  <c:v>Stable</c:v>
                </c:pt>
              </c:strCache>
            </c:strRef>
          </c:cat>
          <c:val>
            <c:numRef>
              <c:f>Sheet1!$B$2:$B$4</c:f>
              <c:numCache>
                <c:formatCode>General</c:formatCode>
                <c:ptCount val="3"/>
                <c:pt idx="0">
                  <c:v>48.036</c:v>
                </c:pt>
                <c:pt idx="1">
                  <c:v>51.818</c:v>
                </c:pt>
                <c:pt idx="2">
                  <c:v>49.986</c:v>
                </c:pt>
              </c:numCache>
            </c:numRef>
          </c:val>
        </c:ser>
        <c:axId val="631904088"/>
        <c:axId val="631907176"/>
      </c:barChart>
      <c:catAx>
        <c:axId val="631904088"/>
        <c:scaling>
          <c:orientation val="minMax"/>
        </c:scaling>
        <c:axPos val="b"/>
        <c:tickLblPos val="nextTo"/>
        <c:crossAx val="631907176"/>
        <c:crosses val="autoZero"/>
        <c:auto val="1"/>
        <c:lblAlgn val="ctr"/>
        <c:lblOffset val="100"/>
      </c:catAx>
      <c:valAx>
        <c:axId val="631907176"/>
        <c:scaling>
          <c:orientation val="minMax"/>
          <c:max val="54.0"/>
        </c:scaling>
        <c:axPos val="l"/>
        <c:majorGridlines/>
        <c:numFmt formatCode="General" sourceLinked="1"/>
        <c:tickLblPos val="nextTo"/>
        <c:crossAx val="631904088"/>
        <c:crosses val="autoZero"/>
        <c:crossBetween val="between"/>
        <c:majorUnit val="2.0"/>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6"/>
  <c:chart>
    <c:title>
      <c:tx>
        <c:rich>
          <a:bodyPr/>
          <a:lstStyle/>
          <a:p>
            <a:pPr>
              <a:defRPr/>
            </a:pPr>
            <a:r>
              <a:rPr lang="en-US" sz="1600"/>
              <a:t>Openness vs. Left Hippocampus volume</a:t>
            </a:r>
          </a:p>
        </c:rich>
      </c:tx>
      <c:layout>
        <c:manualLayout>
          <c:xMode val="edge"/>
          <c:yMode val="edge"/>
          <c:x val="0.162506999125109"/>
          <c:y val="0.0509259259259259"/>
        </c:manualLayout>
      </c:layout>
    </c:title>
    <c:plotArea>
      <c:layout>
        <c:manualLayout>
          <c:layoutTarget val="inner"/>
          <c:xMode val="edge"/>
          <c:yMode val="edge"/>
          <c:x val="0.172435176568463"/>
          <c:y val="0.21320610965296"/>
          <c:w val="0.772129702537184"/>
          <c:h val="0.575285068533101"/>
        </c:manualLayout>
      </c:layout>
      <c:scatterChart>
        <c:scatterStyle val="lineMarker"/>
        <c:ser>
          <c:idx val="0"/>
          <c:order val="0"/>
          <c:tx>
            <c:strRef>
              <c:f>midlifeopennessvslefthippocampa!$C$1</c:f>
              <c:strCache>
                <c:ptCount val="1"/>
                <c:pt idx="0">
                  <c:v>ICV=corrected Left hippocampal volume (mm3)</c:v>
                </c:pt>
              </c:strCache>
            </c:strRef>
          </c:tx>
          <c:spPr>
            <a:ln w="28575">
              <a:noFill/>
            </a:ln>
          </c:spPr>
          <c:trendline>
            <c:trendlineType val="linear"/>
            <c:dispRSqr val="1"/>
            <c:dispEq val="1"/>
            <c:trendlineLbl>
              <c:layout>
                <c:manualLayout>
                  <c:x val="0.116065398075241"/>
                  <c:y val="-0.186900699912511"/>
                </c:manualLayout>
              </c:layout>
              <c:numFmt formatCode="General" sourceLinked="0"/>
            </c:trendlineLbl>
          </c:trendline>
          <c:xVal>
            <c:numRef>
              <c:f>midlifeopennessvslefthippocampa!$B$2:$B$158</c:f>
              <c:numCache>
                <c:formatCode>#</c:formatCode>
                <c:ptCount val="157"/>
                <c:pt idx="0">
                  <c:v>41.49159663865547</c:v>
                </c:pt>
                <c:pt idx="1">
                  <c:v>51.57703081232495</c:v>
                </c:pt>
                <c:pt idx="2">
                  <c:v>64.57983193277303</c:v>
                </c:pt>
                <c:pt idx="3">
                  <c:v>38.312324929972</c:v>
                </c:pt>
                <c:pt idx="4">
                  <c:v>66.32072829131651</c:v>
                </c:pt>
                <c:pt idx="5">
                  <c:v>44.0490196078431</c:v>
                </c:pt>
                <c:pt idx="6">
                  <c:v>55.90476190476191</c:v>
                </c:pt>
                <c:pt idx="7">
                  <c:v>58.3249299719888</c:v>
                </c:pt>
                <c:pt idx="8">
                  <c:v>36.34873949579828</c:v>
                </c:pt>
                <c:pt idx="9">
                  <c:v>46.91036414565824</c:v>
                </c:pt>
                <c:pt idx="10">
                  <c:v>65.33893557422959</c:v>
                </c:pt>
                <c:pt idx="11">
                  <c:v>37.08543417366943</c:v>
                </c:pt>
                <c:pt idx="12">
                  <c:v>55.42857142857145</c:v>
                </c:pt>
                <c:pt idx="13">
                  <c:v>35.33473389355742</c:v>
                </c:pt>
                <c:pt idx="14">
                  <c:v>40.04621848739495</c:v>
                </c:pt>
                <c:pt idx="15">
                  <c:v>53.57843137254904</c:v>
                </c:pt>
                <c:pt idx="16">
                  <c:v>43.09803921568627</c:v>
                </c:pt>
                <c:pt idx="17">
                  <c:v>55.34593837535015</c:v>
                </c:pt>
                <c:pt idx="18">
                  <c:v>50.06442577030811</c:v>
                </c:pt>
                <c:pt idx="19">
                  <c:v>54.21848739495798</c:v>
                </c:pt>
                <c:pt idx="20">
                  <c:v>53.18347338935576</c:v>
                </c:pt>
                <c:pt idx="21">
                  <c:v>39.80812324929972</c:v>
                </c:pt>
                <c:pt idx="22">
                  <c:v>67.61344537815118</c:v>
                </c:pt>
                <c:pt idx="23">
                  <c:v>62.44257703081229</c:v>
                </c:pt>
                <c:pt idx="24">
                  <c:v>45.48179271708683</c:v>
                </c:pt>
                <c:pt idx="25">
                  <c:v>35.55462184873949</c:v>
                </c:pt>
                <c:pt idx="26">
                  <c:v>51.44817927170867</c:v>
                </c:pt>
                <c:pt idx="27">
                  <c:v>62.91876750700277</c:v>
                </c:pt>
                <c:pt idx="28">
                  <c:v>39.97899159663864</c:v>
                </c:pt>
                <c:pt idx="29">
                  <c:v>48.71988795518203</c:v>
                </c:pt>
                <c:pt idx="30">
                  <c:v>39.8249299719888</c:v>
                </c:pt>
                <c:pt idx="31">
                  <c:v>59.98739495798317</c:v>
                </c:pt>
                <c:pt idx="32">
                  <c:v>38.79691876750703</c:v>
                </c:pt>
                <c:pt idx="33">
                  <c:v>67.60504201680658</c:v>
                </c:pt>
                <c:pt idx="34">
                  <c:v>35.33473389355742</c:v>
                </c:pt>
                <c:pt idx="35">
                  <c:v>51.67086834733894</c:v>
                </c:pt>
                <c:pt idx="36">
                  <c:v>50.99439775910361</c:v>
                </c:pt>
                <c:pt idx="37">
                  <c:v>41.95098039215686</c:v>
                </c:pt>
                <c:pt idx="38">
                  <c:v>62.2773109243698</c:v>
                </c:pt>
                <c:pt idx="39">
                  <c:v>60.56302521008405</c:v>
                </c:pt>
                <c:pt idx="40">
                  <c:v>39.00980392156863</c:v>
                </c:pt>
                <c:pt idx="41">
                  <c:v>66.67787114845923</c:v>
                </c:pt>
                <c:pt idx="42">
                  <c:v>42.81512605042015</c:v>
                </c:pt>
                <c:pt idx="43">
                  <c:v>47.54481792717088</c:v>
                </c:pt>
                <c:pt idx="44">
                  <c:v>61.1778711484594</c:v>
                </c:pt>
                <c:pt idx="45">
                  <c:v>60.93977591036416</c:v>
                </c:pt>
                <c:pt idx="46">
                  <c:v>59.07983193277311</c:v>
                </c:pt>
                <c:pt idx="47">
                  <c:v>45.95798319327726</c:v>
                </c:pt>
                <c:pt idx="48">
                  <c:v>47.26890756302521</c:v>
                </c:pt>
                <c:pt idx="49">
                  <c:v>41.47478991596634</c:v>
                </c:pt>
                <c:pt idx="50">
                  <c:v>37.48879551820728</c:v>
                </c:pt>
                <c:pt idx="51">
                  <c:v>57.49159663865547</c:v>
                </c:pt>
                <c:pt idx="52">
                  <c:v>45.80392156862739</c:v>
                </c:pt>
                <c:pt idx="53">
                  <c:v>50.34173669467787</c:v>
                </c:pt>
                <c:pt idx="54">
                  <c:v>37.96498599439775</c:v>
                </c:pt>
                <c:pt idx="55">
                  <c:v>57.67507002801121</c:v>
                </c:pt>
                <c:pt idx="56">
                  <c:v>45.5532212885154</c:v>
                </c:pt>
                <c:pt idx="57">
                  <c:v>64.25770308123254</c:v>
                </c:pt>
                <c:pt idx="58">
                  <c:v>40.12044817927171</c:v>
                </c:pt>
                <c:pt idx="59">
                  <c:v>37.21148459383746</c:v>
                </c:pt>
                <c:pt idx="60">
                  <c:v>41.90756302521003</c:v>
                </c:pt>
                <c:pt idx="61">
                  <c:v>45.5532212885154</c:v>
                </c:pt>
                <c:pt idx="62">
                  <c:v>39.80812324929972</c:v>
                </c:pt>
                <c:pt idx="63">
                  <c:v>39.06582633053222</c:v>
                </c:pt>
                <c:pt idx="64">
                  <c:v>51.58963585434174</c:v>
                </c:pt>
                <c:pt idx="65">
                  <c:v>41.34593837535013</c:v>
                </c:pt>
                <c:pt idx="66">
                  <c:v>60.34453781512605</c:v>
                </c:pt>
                <c:pt idx="67">
                  <c:v>66.67787114845923</c:v>
                </c:pt>
                <c:pt idx="68">
                  <c:v>45.5532212885154</c:v>
                </c:pt>
                <c:pt idx="69">
                  <c:v>42.50280112044818</c:v>
                </c:pt>
                <c:pt idx="70">
                  <c:v>54.90896358543415</c:v>
                </c:pt>
                <c:pt idx="71">
                  <c:v>61.78291316526609</c:v>
                </c:pt>
                <c:pt idx="72">
                  <c:v>49.8655462184874</c:v>
                </c:pt>
                <c:pt idx="73">
                  <c:v>69.83193277310919</c:v>
                </c:pt>
                <c:pt idx="74">
                  <c:v>63.35014005602237</c:v>
                </c:pt>
                <c:pt idx="75">
                  <c:v>43.47338935574224</c:v>
                </c:pt>
                <c:pt idx="76">
                  <c:v>59.96638655462185</c:v>
                </c:pt>
                <c:pt idx="77">
                  <c:v>45.24369747899157</c:v>
                </c:pt>
                <c:pt idx="78">
                  <c:v>50.93697478991596</c:v>
                </c:pt>
                <c:pt idx="79">
                  <c:v>65.77030812324922</c:v>
                </c:pt>
                <c:pt idx="80">
                  <c:v>59.57422969187675</c:v>
                </c:pt>
                <c:pt idx="81">
                  <c:v>41.92296918767507</c:v>
                </c:pt>
                <c:pt idx="82">
                  <c:v>66.67787114845923</c:v>
                </c:pt>
                <c:pt idx="83">
                  <c:v>63.35014005602237</c:v>
                </c:pt>
                <c:pt idx="84">
                  <c:v>70.30812324929972</c:v>
                </c:pt>
                <c:pt idx="85">
                  <c:v>70.30812324929972</c:v>
                </c:pt>
                <c:pt idx="86">
                  <c:v>58.06162464985995</c:v>
                </c:pt>
                <c:pt idx="87">
                  <c:v>44.00560224089636</c:v>
                </c:pt>
                <c:pt idx="88">
                  <c:v>44.83893557422971</c:v>
                </c:pt>
                <c:pt idx="89">
                  <c:v>62.38655462184875</c:v>
                </c:pt>
                <c:pt idx="90">
                  <c:v>61.53501400560222</c:v>
                </c:pt>
                <c:pt idx="91">
                  <c:v>59.86694677871145</c:v>
                </c:pt>
                <c:pt idx="92">
                  <c:v>67.97058823529407</c:v>
                </c:pt>
                <c:pt idx="93">
                  <c:v>43.6484593837535</c:v>
                </c:pt>
                <c:pt idx="94">
                  <c:v>63.6624649859944</c:v>
                </c:pt>
                <c:pt idx="95">
                  <c:v>56.85154061624642</c:v>
                </c:pt>
                <c:pt idx="96">
                  <c:v>70.30812324929972</c:v>
                </c:pt>
                <c:pt idx="97">
                  <c:v>60.08683473389352</c:v>
                </c:pt>
                <c:pt idx="98">
                  <c:v>69.11764705882351</c:v>
                </c:pt>
                <c:pt idx="99">
                  <c:v>61.47899159663862</c:v>
                </c:pt>
                <c:pt idx="100">
                  <c:v>70.30812324929972</c:v>
                </c:pt>
                <c:pt idx="101">
                  <c:v>49.07422969187675</c:v>
                </c:pt>
                <c:pt idx="102">
                  <c:v>63.6624649859944</c:v>
                </c:pt>
                <c:pt idx="103">
                  <c:v>42.02661064425772</c:v>
                </c:pt>
                <c:pt idx="104">
                  <c:v>42.85854341736691</c:v>
                </c:pt>
                <c:pt idx="105">
                  <c:v>66.32072829131651</c:v>
                </c:pt>
                <c:pt idx="106">
                  <c:v>39.57703081232494</c:v>
                </c:pt>
                <c:pt idx="107">
                  <c:v>43.11624649859942</c:v>
                </c:pt>
                <c:pt idx="108">
                  <c:v>40.35854341736691</c:v>
                </c:pt>
                <c:pt idx="109">
                  <c:v>53.61344537815126</c:v>
                </c:pt>
                <c:pt idx="110">
                  <c:v>67.29271708683467</c:v>
                </c:pt>
                <c:pt idx="111">
                  <c:v>45.70448179271704</c:v>
                </c:pt>
                <c:pt idx="112">
                  <c:v>58.28011204481796</c:v>
                </c:pt>
                <c:pt idx="113">
                  <c:v>49.70728291316527</c:v>
                </c:pt>
                <c:pt idx="114">
                  <c:v>40.47759103641454</c:v>
                </c:pt>
                <c:pt idx="115">
                  <c:v>42.97759103641454</c:v>
                </c:pt>
                <c:pt idx="116">
                  <c:v>44.29131652661064</c:v>
                </c:pt>
                <c:pt idx="117">
                  <c:v>64.14845938375345</c:v>
                </c:pt>
                <c:pt idx="118">
                  <c:v>50.89915966386555</c:v>
                </c:pt>
                <c:pt idx="119">
                  <c:v>52.11064425770303</c:v>
                </c:pt>
                <c:pt idx="120">
                  <c:v>51.29411764705886</c:v>
                </c:pt>
                <c:pt idx="121">
                  <c:v>55.74229691876751</c:v>
                </c:pt>
                <c:pt idx="122">
                  <c:v>60.93977591036416</c:v>
                </c:pt>
                <c:pt idx="123">
                  <c:v>40.23949579831933</c:v>
                </c:pt>
                <c:pt idx="124">
                  <c:v>50.0294117647059</c:v>
                </c:pt>
                <c:pt idx="125">
                  <c:v>42.21988795518203</c:v>
                </c:pt>
                <c:pt idx="126">
                  <c:v>45.5532212885154</c:v>
                </c:pt>
                <c:pt idx="127">
                  <c:v>48.85434173669463</c:v>
                </c:pt>
                <c:pt idx="128">
                  <c:v>61.53501400560222</c:v>
                </c:pt>
                <c:pt idx="129">
                  <c:v>58.38095238095238</c:v>
                </c:pt>
                <c:pt idx="130">
                  <c:v>61.53501400560222</c:v>
                </c:pt>
                <c:pt idx="131">
                  <c:v>50.62464985994395</c:v>
                </c:pt>
                <c:pt idx="132">
                  <c:v>61.2408963585434</c:v>
                </c:pt>
                <c:pt idx="133">
                  <c:v>61.5532212885154</c:v>
                </c:pt>
                <c:pt idx="134">
                  <c:v>55.42857142857145</c:v>
                </c:pt>
                <c:pt idx="135">
                  <c:v>56.76750700280113</c:v>
                </c:pt>
                <c:pt idx="136">
                  <c:v>41.92296918767507</c:v>
                </c:pt>
                <c:pt idx="137">
                  <c:v>65.9075630252102</c:v>
                </c:pt>
                <c:pt idx="138">
                  <c:v>52.12745098039215</c:v>
                </c:pt>
                <c:pt idx="139">
                  <c:v>69.2366946778712</c:v>
                </c:pt>
                <c:pt idx="140">
                  <c:v>41.58543417366943</c:v>
                </c:pt>
                <c:pt idx="141">
                  <c:v>36.18487394957985</c:v>
                </c:pt>
                <c:pt idx="142">
                  <c:v>52.88375350140052</c:v>
                </c:pt>
                <c:pt idx="143">
                  <c:v>62.69047619047621</c:v>
                </c:pt>
                <c:pt idx="144">
                  <c:v>43.6484593837535</c:v>
                </c:pt>
                <c:pt idx="145">
                  <c:v>39.06582633053222</c:v>
                </c:pt>
                <c:pt idx="146">
                  <c:v>57.25350140056022</c:v>
                </c:pt>
                <c:pt idx="147">
                  <c:v>44.61904761904756</c:v>
                </c:pt>
                <c:pt idx="148">
                  <c:v>65.77030812324922</c:v>
                </c:pt>
                <c:pt idx="149">
                  <c:v>53.53081232493003</c:v>
                </c:pt>
                <c:pt idx="150">
                  <c:v>37.35994397759102</c:v>
                </c:pt>
                <c:pt idx="151">
                  <c:v>59.5294117647059</c:v>
                </c:pt>
                <c:pt idx="152">
                  <c:v>43.09803921568627</c:v>
                </c:pt>
                <c:pt idx="153">
                  <c:v>39.94257703081229</c:v>
                </c:pt>
                <c:pt idx="154">
                  <c:v>51.49439775910361</c:v>
                </c:pt>
                <c:pt idx="155">
                  <c:v>61.44537815126047</c:v>
                </c:pt>
                <c:pt idx="156">
                  <c:v>51.29411764705886</c:v>
                </c:pt>
              </c:numCache>
            </c:numRef>
          </c:xVal>
          <c:yVal>
            <c:numRef>
              <c:f>midlifeopennessvslefthippocampa!$C$2:$C$158</c:f>
              <c:numCache>
                <c:formatCode>#</c:formatCode>
                <c:ptCount val="157"/>
                <c:pt idx="0">
                  <c:v>2695.179</c:v>
                </c:pt>
                <c:pt idx="1">
                  <c:v>2927.416</c:v>
                </c:pt>
                <c:pt idx="2">
                  <c:v>3373.026</c:v>
                </c:pt>
                <c:pt idx="3">
                  <c:v>3365.9045</c:v>
                </c:pt>
                <c:pt idx="4">
                  <c:v>3532.153</c:v>
                </c:pt>
                <c:pt idx="5">
                  <c:v>2215.982</c:v>
                </c:pt>
                <c:pt idx="6">
                  <c:v>2718.4995</c:v>
                </c:pt>
                <c:pt idx="7">
                  <c:v>2743.652</c:v>
                </c:pt>
                <c:pt idx="8">
                  <c:v>3110.9329</c:v>
                </c:pt>
                <c:pt idx="9">
                  <c:v>3036.4902</c:v>
                </c:pt>
                <c:pt idx="10">
                  <c:v>2972.626499999998</c:v>
                </c:pt>
                <c:pt idx="11">
                  <c:v>3039.3225</c:v>
                </c:pt>
                <c:pt idx="12">
                  <c:v>3261.5698</c:v>
                </c:pt>
                <c:pt idx="13">
                  <c:v>3377.310300000001</c:v>
                </c:pt>
                <c:pt idx="14">
                  <c:v>3581.7036</c:v>
                </c:pt>
                <c:pt idx="15">
                  <c:v>3255.1345</c:v>
                </c:pt>
                <c:pt idx="16">
                  <c:v>3216.931000000001</c:v>
                </c:pt>
                <c:pt idx="17">
                  <c:v>3874.9443</c:v>
                </c:pt>
                <c:pt idx="18">
                  <c:v>3095.646999999999</c:v>
                </c:pt>
                <c:pt idx="19">
                  <c:v>2917.5967</c:v>
                </c:pt>
                <c:pt idx="20">
                  <c:v>3430.234899999999</c:v>
                </c:pt>
                <c:pt idx="21">
                  <c:v>2213.659</c:v>
                </c:pt>
                <c:pt idx="22">
                  <c:v>3483.341</c:v>
                </c:pt>
                <c:pt idx="23">
                  <c:v>3936.1658</c:v>
                </c:pt>
                <c:pt idx="24">
                  <c:v>3158.2715</c:v>
                </c:pt>
                <c:pt idx="25">
                  <c:v>3093.5908</c:v>
                </c:pt>
                <c:pt idx="26">
                  <c:v>2790.0386</c:v>
                </c:pt>
                <c:pt idx="27">
                  <c:v>2942.262999999999</c:v>
                </c:pt>
                <c:pt idx="28">
                  <c:v>3456.211</c:v>
                </c:pt>
                <c:pt idx="29">
                  <c:v>3223.057</c:v>
                </c:pt>
                <c:pt idx="30">
                  <c:v>3054.7537</c:v>
                </c:pt>
                <c:pt idx="31">
                  <c:v>3347.8687</c:v>
                </c:pt>
                <c:pt idx="32">
                  <c:v>3053.359</c:v>
                </c:pt>
                <c:pt idx="33">
                  <c:v>3101.634</c:v>
                </c:pt>
                <c:pt idx="34">
                  <c:v>3487.1096</c:v>
                </c:pt>
                <c:pt idx="35">
                  <c:v>3540.9084</c:v>
                </c:pt>
                <c:pt idx="36">
                  <c:v>3831.184599999999</c:v>
                </c:pt>
                <c:pt idx="37">
                  <c:v>3611.7231</c:v>
                </c:pt>
                <c:pt idx="38">
                  <c:v>3444.0046</c:v>
                </c:pt>
                <c:pt idx="39">
                  <c:v>3565.1934</c:v>
                </c:pt>
                <c:pt idx="40">
                  <c:v>4489.0083</c:v>
                </c:pt>
                <c:pt idx="41">
                  <c:v>3675.7341</c:v>
                </c:pt>
                <c:pt idx="42">
                  <c:v>3286.687999999999</c:v>
                </c:pt>
                <c:pt idx="43">
                  <c:v>3508.246299999998</c:v>
                </c:pt>
                <c:pt idx="44">
                  <c:v>3233.2153</c:v>
                </c:pt>
                <c:pt idx="45">
                  <c:v>3488.9417</c:v>
                </c:pt>
                <c:pt idx="46">
                  <c:v>3117.0588</c:v>
                </c:pt>
                <c:pt idx="47">
                  <c:v>2988.0596</c:v>
                </c:pt>
                <c:pt idx="48">
                  <c:v>1402.5968</c:v>
                </c:pt>
                <c:pt idx="49">
                  <c:v>2520.528799999999</c:v>
                </c:pt>
                <c:pt idx="50">
                  <c:v>3768.4897</c:v>
                </c:pt>
                <c:pt idx="51">
                  <c:v>3804.601</c:v>
                </c:pt>
                <c:pt idx="52">
                  <c:v>3168.379200000001</c:v>
                </c:pt>
                <c:pt idx="53">
                  <c:v>3546.802</c:v>
                </c:pt>
                <c:pt idx="54">
                  <c:v>3579.5752</c:v>
                </c:pt>
                <c:pt idx="55">
                  <c:v>2975.7402</c:v>
                </c:pt>
                <c:pt idx="56">
                  <c:v>3964.0737</c:v>
                </c:pt>
                <c:pt idx="57">
                  <c:v>3334.4556</c:v>
                </c:pt>
                <c:pt idx="58">
                  <c:v>2966.7952</c:v>
                </c:pt>
                <c:pt idx="59">
                  <c:v>3883.1838</c:v>
                </c:pt>
                <c:pt idx="60">
                  <c:v>2964.971400000001</c:v>
                </c:pt>
                <c:pt idx="61">
                  <c:v>3988.8381</c:v>
                </c:pt>
                <c:pt idx="62">
                  <c:v>3675.276</c:v>
                </c:pt>
                <c:pt idx="63">
                  <c:v>3385.1406</c:v>
                </c:pt>
                <c:pt idx="64">
                  <c:v>3123.6318</c:v>
                </c:pt>
                <c:pt idx="65">
                  <c:v>3688.4907</c:v>
                </c:pt>
                <c:pt idx="66">
                  <c:v>3752.593300000001</c:v>
                </c:pt>
                <c:pt idx="67">
                  <c:v>3899.700699999999</c:v>
                </c:pt>
                <c:pt idx="68">
                  <c:v>4068.4834</c:v>
                </c:pt>
                <c:pt idx="69">
                  <c:v>3415.892000000001</c:v>
                </c:pt>
                <c:pt idx="70">
                  <c:v>3708.7744</c:v>
                </c:pt>
                <c:pt idx="71">
                  <c:v>3729.1729</c:v>
                </c:pt>
                <c:pt idx="72">
                  <c:v>4965.891600000003</c:v>
                </c:pt>
                <c:pt idx="73">
                  <c:v>3058.868</c:v>
                </c:pt>
                <c:pt idx="74">
                  <c:v>3465.915500000001</c:v>
                </c:pt>
                <c:pt idx="75">
                  <c:v>3438.242</c:v>
                </c:pt>
                <c:pt idx="76">
                  <c:v>3573.048</c:v>
                </c:pt>
                <c:pt idx="77">
                  <c:v>3046.7876</c:v>
                </c:pt>
                <c:pt idx="78">
                  <c:v>1925.8466</c:v>
                </c:pt>
                <c:pt idx="79">
                  <c:v>3411.8074</c:v>
                </c:pt>
                <c:pt idx="80">
                  <c:v>3256.331000000001</c:v>
                </c:pt>
                <c:pt idx="81">
                  <c:v>3230.445</c:v>
                </c:pt>
                <c:pt idx="82">
                  <c:v>3448.7358</c:v>
                </c:pt>
                <c:pt idx="83">
                  <c:v>3818.117</c:v>
                </c:pt>
                <c:pt idx="84">
                  <c:v>3511.762999999999</c:v>
                </c:pt>
                <c:pt idx="85">
                  <c:v>3072.2856</c:v>
                </c:pt>
                <c:pt idx="86">
                  <c:v>3342.2402</c:v>
                </c:pt>
                <c:pt idx="87">
                  <c:v>3181.3875</c:v>
                </c:pt>
                <c:pt idx="88">
                  <c:v>3516.8396</c:v>
                </c:pt>
                <c:pt idx="89">
                  <c:v>3548.9941</c:v>
                </c:pt>
                <c:pt idx="90">
                  <c:v>3348.733</c:v>
                </c:pt>
                <c:pt idx="91">
                  <c:v>3353.9307</c:v>
                </c:pt>
                <c:pt idx="92">
                  <c:v>3696.807100000001</c:v>
                </c:pt>
                <c:pt idx="93">
                  <c:v>3828.421</c:v>
                </c:pt>
                <c:pt idx="94">
                  <c:v>4272.117</c:v>
                </c:pt>
                <c:pt idx="95">
                  <c:v>3772.0176</c:v>
                </c:pt>
                <c:pt idx="96">
                  <c:v>3577.1753</c:v>
                </c:pt>
                <c:pt idx="97">
                  <c:v>3590.113300000001</c:v>
                </c:pt>
                <c:pt idx="98">
                  <c:v>3783.9229</c:v>
                </c:pt>
                <c:pt idx="99">
                  <c:v>3969.9033</c:v>
                </c:pt>
                <c:pt idx="100">
                  <c:v>4193.4507</c:v>
                </c:pt>
                <c:pt idx="101">
                  <c:v>2888.3875</c:v>
                </c:pt>
                <c:pt idx="102">
                  <c:v>4198.679</c:v>
                </c:pt>
                <c:pt idx="103">
                  <c:v>4064.588899999998</c:v>
                </c:pt>
                <c:pt idx="104">
                  <c:v>3185.6768</c:v>
                </c:pt>
                <c:pt idx="105">
                  <c:v>3958.36</c:v>
                </c:pt>
                <c:pt idx="106">
                  <c:v>4101.0195</c:v>
                </c:pt>
                <c:pt idx="107">
                  <c:v>3442.8784</c:v>
                </c:pt>
                <c:pt idx="108">
                  <c:v>3366.4285</c:v>
                </c:pt>
                <c:pt idx="109">
                  <c:v>3526.2922</c:v>
                </c:pt>
                <c:pt idx="110">
                  <c:v>3806.1072</c:v>
                </c:pt>
                <c:pt idx="111">
                  <c:v>3011.5784</c:v>
                </c:pt>
                <c:pt idx="112">
                  <c:v>3289.378</c:v>
                </c:pt>
                <c:pt idx="113">
                  <c:v>3612.4614</c:v>
                </c:pt>
                <c:pt idx="114">
                  <c:v>3345.8958</c:v>
                </c:pt>
                <c:pt idx="115">
                  <c:v>3538.208699999997</c:v>
                </c:pt>
                <c:pt idx="116">
                  <c:v>3357.1575</c:v>
                </c:pt>
                <c:pt idx="117">
                  <c:v>3787.830300000001</c:v>
                </c:pt>
                <c:pt idx="118">
                  <c:v>3195.122799999999</c:v>
                </c:pt>
                <c:pt idx="119">
                  <c:v>3352.546</c:v>
                </c:pt>
                <c:pt idx="120">
                  <c:v>3730.2795</c:v>
                </c:pt>
                <c:pt idx="121">
                  <c:v>3726.383</c:v>
                </c:pt>
                <c:pt idx="122">
                  <c:v>3474.3894</c:v>
                </c:pt>
                <c:pt idx="123">
                  <c:v>3124.6387</c:v>
                </c:pt>
                <c:pt idx="124">
                  <c:v>3090.3853</c:v>
                </c:pt>
                <c:pt idx="125">
                  <c:v>3411.5898</c:v>
                </c:pt>
                <c:pt idx="126">
                  <c:v>3499.74</c:v>
                </c:pt>
                <c:pt idx="127">
                  <c:v>3612.858</c:v>
                </c:pt>
                <c:pt idx="128">
                  <c:v>2964.449</c:v>
                </c:pt>
                <c:pt idx="129">
                  <c:v>4041.3025</c:v>
                </c:pt>
                <c:pt idx="130">
                  <c:v>3996.323</c:v>
                </c:pt>
                <c:pt idx="131">
                  <c:v>3521.0388</c:v>
                </c:pt>
                <c:pt idx="132">
                  <c:v>3789.1975</c:v>
                </c:pt>
                <c:pt idx="133">
                  <c:v>3489.088899999998</c:v>
                </c:pt>
                <c:pt idx="134">
                  <c:v>3376.126699999998</c:v>
                </c:pt>
                <c:pt idx="135">
                  <c:v>3404.666499999998</c:v>
                </c:pt>
                <c:pt idx="136">
                  <c:v>3719.9822</c:v>
                </c:pt>
                <c:pt idx="137">
                  <c:v>4164.6084</c:v>
                </c:pt>
                <c:pt idx="138">
                  <c:v>3892.2502</c:v>
                </c:pt>
                <c:pt idx="139">
                  <c:v>3744.0002</c:v>
                </c:pt>
                <c:pt idx="140">
                  <c:v>3329.4495</c:v>
                </c:pt>
                <c:pt idx="141">
                  <c:v>3328.865</c:v>
                </c:pt>
                <c:pt idx="142">
                  <c:v>3595.833500000001</c:v>
                </c:pt>
                <c:pt idx="143">
                  <c:v>4581.983</c:v>
                </c:pt>
                <c:pt idx="144">
                  <c:v>3435.2559</c:v>
                </c:pt>
                <c:pt idx="145">
                  <c:v>3803.4666</c:v>
                </c:pt>
                <c:pt idx="146">
                  <c:v>3339.3245</c:v>
                </c:pt>
                <c:pt idx="147">
                  <c:v>3579.852000000001</c:v>
                </c:pt>
                <c:pt idx="148">
                  <c:v>3681.4182</c:v>
                </c:pt>
                <c:pt idx="149">
                  <c:v>3682.5789</c:v>
                </c:pt>
                <c:pt idx="150">
                  <c:v>3295.9426</c:v>
                </c:pt>
                <c:pt idx="151">
                  <c:v>3606.0503</c:v>
                </c:pt>
                <c:pt idx="152">
                  <c:v>3954.746999999998</c:v>
                </c:pt>
                <c:pt idx="153">
                  <c:v>4055.9187</c:v>
                </c:pt>
                <c:pt idx="154">
                  <c:v>3170.9788</c:v>
                </c:pt>
                <c:pt idx="155">
                  <c:v>4606.1187</c:v>
                </c:pt>
                <c:pt idx="156">
                  <c:v>3817.9207</c:v>
                </c:pt>
              </c:numCache>
            </c:numRef>
          </c:yVal>
        </c:ser>
        <c:axId val="632105384"/>
        <c:axId val="632132696"/>
      </c:scatterChart>
      <c:valAx>
        <c:axId val="632105384"/>
        <c:scaling>
          <c:orientation val="minMax"/>
        </c:scaling>
        <c:axPos val="b"/>
        <c:title>
          <c:tx>
            <c:rich>
              <a:bodyPr/>
              <a:lstStyle/>
              <a:p>
                <a:pPr>
                  <a:defRPr/>
                </a:pPr>
                <a:r>
                  <a:rPr lang="en-US"/>
                  <a:t>Openness to Experiences</a:t>
                </a:r>
              </a:p>
            </c:rich>
          </c:tx>
          <c:layout>
            <c:manualLayout>
              <c:xMode val="edge"/>
              <c:yMode val="edge"/>
              <c:x val="0.425185258092738"/>
              <c:y val="0.901828521434821"/>
            </c:manualLayout>
          </c:layout>
        </c:title>
        <c:numFmt formatCode="#" sourceLinked="1"/>
        <c:tickLblPos val="nextTo"/>
        <c:crossAx val="632132696"/>
        <c:crosses val="autoZero"/>
        <c:crossBetween val="midCat"/>
      </c:valAx>
      <c:valAx>
        <c:axId val="632132696"/>
        <c:scaling>
          <c:orientation val="minMax"/>
        </c:scaling>
        <c:axPos val="l"/>
        <c:majorGridlines/>
        <c:title>
          <c:tx>
            <c:rich>
              <a:bodyPr/>
              <a:lstStyle/>
              <a:p>
                <a:pPr>
                  <a:defRPr/>
                </a:pPr>
                <a:r>
                  <a:rPr lang="en-US" dirty="0"/>
                  <a:t>ICV-corrected left hippocampal</a:t>
                </a:r>
              </a:p>
              <a:p>
                <a:pPr>
                  <a:defRPr/>
                </a:pPr>
                <a:r>
                  <a:rPr lang="en-US" dirty="0"/>
                  <a:t>volume</a:t>
                </a:r>
                <a:r>
                  <a:rPr lang="en-US" baseline="0" dirty="0"/>
                  <a:t> (mm3)</a:t>
                </a:r>
                <a:endParaRPr lang="en-US" dirty="0"/>
              </a:p>
            </c:rich>
          </c:tx>
          <c:layout/>
        </c:title>
        <c:numFmt formatCode="#" sourceLinked="1"/>
        <c:tickLblPos val="nextTo"/>
        <c:crossAx val="632105384"/>
        <c:crosses val="autoZero"/>
        <c:crossBetween val="midCat"/>
      </c:valAx>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2D841C-3B59-D346-99CC-EB731684C87C}" type="datetimeFigureOut">
              <a:rPr lang="en-US" smtClean="0"/>
              <a:pPr/>
              <a:t>4/14/10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10359-92FD-CE4A-9297-A302427CFF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2D841C-3B59-D346-99CC-EB731684C87C}" type="datetimeFigureOut">
              <a:rPr lang="en-US" smtClean="0"/>
              <a:pPr/>
              <a:t>4/14/10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10359-92FD-CE4A-9297-A302427CFF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3"/>
            <a:ext cx="7406640" cy="187248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878843"/>
            <a:ext cx="21671280" cy="187248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2D841C-3B59-D346-99CC-EB731684C87C}" type="datetimeFigureOut">
              <a:rPr lang="en-US" smtClean="0"/>
              <a:pPr/>
              <a:t>4/14/10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10359-92FD-CE4A-9297-A302427CFF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2D841C-3B59-D346-99CC-EB731684C87C}" type="datetimeFigureOut">
              <a:rPr lang="en-US" smtClean="0"/>
              <a:pPr/>
              <a:t>4/14/10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10359-92FD-CE4A-9297-A302427CFF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4102082"/>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9301483"/>
            <a:ext cx="27980640" cy="4800598"/>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2D841C-3B59-D346-99CC-EB731684C87C}" type="datetimeFigureOut">
              <a:rPr lang="en-US" smtClean="0"/>
              <a:pPr/>
              <a:t>4/14/10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10359-92FD-CE4A-9297-A302427CFF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5120641"/>
            <a:ext cx="14538960" cy="1448308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5120641"/>
            <a:ext cx="14538960" cy="1448308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2D841C-3B59-D346-99CC-EB731684C87C}" type="datetimeFigureOut">
              <a:rPr lang="en-US" smtClean="0"/>
              <a:pPr/>
              <a:t>4/14/10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10359-92FD-CE4A-9297-A302427CFF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4912362"/>
            <a:ext cx="14544677" cy="204723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0" y="6959600"/>
            <a:ext cx="14544677" cy="1264412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2"/>
            <a:ext cx="14550390" cy="204723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2" y="6959600"/>
            <a:ext cx="14550390" cy="1264412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2D841C-3B59-D346-99CC-EB731684C87C}" type="datetimeFigureOut">
              <a:rPr lang="en-US" smtClean="0"/>
              <a:pPr/>
              <a:t>4/14/10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E10359-92FD-CE4A-9297-A302427CFF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2D841C-3B59-D346-99CC-EB731684C87C}" type="datetimeFigureOut">
              <a:rPr lang="en-US" smtClean="0"/>
              <a:pPr/>
              <a:t>4/14/10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E10359-92FD-CE4A-9297-A302427CFF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D841C-3B59-D346-99CC-EB731684C87C}" type="datetimeFigureOut">
              <a:rPr lang="en-US" smtClean="0"/>
              <a:pPr/>
              <a:t>4/14/10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E10359-92FD-CE4A-9297-A302427CFF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1"/>
            <a:ext cx="18402300" cy="1872996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1"/>
            <a:ext cx="10829927" cy="1501140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2D841C-3B59-D346-99CC-EB731684C87C}" type="datetimeFigureOut">
              <a:rPr lang="en-US" smtClean="0"/>
              <a:pPr/>
              <a:t>4/14/10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10359-92FD-CE4A-9297-A302427CFF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6452237" y="17175482"/>
            <a:ext cx="19751040" cy="2575558"/>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2D841C-3B59-D346-99CC-EB731684C87C}" type="datetimeFigureOut">
              <a:rPr lang="en-US" smtClean="0"/>
              <a:pPr/>
              <a:t>4/14/10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10359-92FD-CE4A-9297-A302427CFF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1"/>
            <a:ext cx="29626560" cy="1448308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502D841C-3B59-D346-99CC-EB731684C87C}" type="datetimeFigureOut">
              <a:rPr lang="en-US" smtClean="0"/>
              <a:pPr/>
              <a:t>4/14/10</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1BE10359-92FD-CE4A-9297-A302427CFF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156751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1567510" rtl="0" eaLnBrk="1" latinLnBrk="0" hangingPunct="1">
        <a:spcBef>
          <a:spcPct val="20000"/>
        </a:spcBef>
        <a:buFont typeface="Arial"/>
        <a:buChar char="•"/>
        <a:defRPr sz="11000" kern="1200">
          <a:solidFill>
            <a:schemeClr val="tx1"/>
          </a:solidFill>
          <a:latin typeface="+mn-lt"/>
          <a:ea typeface="+mn-ea"/>
          <a:cs typeface="+mn-cs"/>
        </a:defRPr>
      </a:lvl1pPr>
      <a:lvl2pPr marL="2547204" indent="-979694" algn="l" defTabSz="1567510" rtl="0" eaLnBrk="1" latinLnBrk="0" hangingPunct="1">
        <a:spcBef>
          <a:spcPct val="20000"/>
        </a:spcBef>
        <a:buFont typeface="Arial"/>
        <a:buChar char="–"/>
        <a:defRPr sz="9600" kern="1200">
          <a:solidFill>
            <a:schemeClr val="tx1"/>
          </a:solidFill>
          <a:latin typeface="+mn-lt"/>
          <a:ea typeface="+mn-ea"/>
          <a:cs typeface="+mn-cs"/>
        </a:defRPr>
      </a:lvl2pPr>
      <a:lvl3pPr marL="3918776" indent="-783755" algn="l" defTabSz="1567510" rtl="0" eaLnBrk="1" latinLnBrk="0" hangingPunct="1">
        <a:spcBef>
          <a:spcPct val="20000"/>
        </a:spcBef>
        <a:buFont typeface="Arial"/>
        <a:buChar char="•"/>
        <a:defRPr sz="8200" kern="1200">
          <a:solidFill>
            <a:schemeClr val="tx1"/>
          </a:solidFill>
          <a:latin typeface="+mn-lt"/>
          <a:ea typeface="+mn-ea"/>
          <a:cs typeface="+mn-cs"/>
        </a:defRPr>
      </a:lvl3pPr>
      <a:lvl4pPr marL="5486286" indent="-783755" algn="l" defTabSz="1567510" rtl="0" eaLnBrk="1" latinLnBrk="0" hangingPunct="1">
        <a:spcBef>
          <a:spcPct val="20000"/>
        </a:spcBef>
        <a:buFont typeface="Arial"/>
        <a:buChar char="–"/>
        <a:defRPr sz="6900" kern="1200">
          <a:solidFill>
            <a:schemeClr val="tx1"/>
          </a:solidFill>
          <a:latin typeface="+mn-lt"/>
          <a:ea typeface="+mn-ea"/>
          <a:cs typeface="+mn-cs"/>
        </a:defRPr>
      </a:lvl4pPr>
      <a:lvl5pPr marL="7053796" indent="-783755" algn="l" defTabSz="1567510" rtl="0" eaLnBrk="1" latinLnBrk="0" hangingPunct="1">
        <a:spcBef>
          <a:spcPct val="20000"/>
        </a:spcBef>
        <a:buFont typeface="Arial"/>
        <a:buChar char="»"/>
        <a:defRPr sz="6900" kern="1200">
          <a:solidFill>
            <a:schemeClr val="tx1"/>
          </a:solidFill>
          <a:latin typeface="+mn-lt"/>
          <a:ea typeface="+mn-ea"/>
          <a:cs typeface="+mn-cs"/>
        </a:defRPr>
      </a:lvl5pPr>
      <a:lvl6pPr marL="8621306" indent="-783755" algn="l" defTabSz="1567510" rtl="0" eaLnBrk="1" latinLnBrk="0" hangingPunct="1">
        <a:spcBef>
          <a:spcPct val="20000"/>
        </a:spcBef>
        <a:buFont typeface="Arial"/>
        <a:buChar char="•"/>
        <a:defRPr sz="6900" kern="1200">
          <a:solidFill>
            <a:schemeClr val="tx1"/>
          </a:solidFill>
          <a:latin typeface="+mn-lt"/>
          <a:ea typeface="+mn-ea"/>
          <a:cs typeface="+mn-cs"/>
        </a:defRPr>
      </a:lvl6pPr>
      <a:lvl7pPr marL="10188816" indent="-783755" algn="l" defTabSz="1567510" rtl="0" eaLnBrk="1" latinLnBrk="0" hangingPunct="1">
        <a:spcBef>
          <a:spcPct val="20000"/>
        </a:spcBef>
        <a:buFont typeface="Arial"/>
        <a:buChar char="•"/>
        <a:defRPr sz="6900" kern="1200">
          <a:solidFill>
            <a:schemeClr val="tx1"/>
          </a:solidFill>
          <a:latin typeface="+mn-lt"/>
          <a:ea typeface="+mn-ea"/>
          <a:cs typeface="+mn-cs"/>
        </a:defRPr>
      </a:lvl7pPr>
      <a:lvl8pPr marL="11756327" indent="-783755" algn="l" defTabSz="1567510" rtl="0" eaLnBrk="1" latinLnBrk="0" hangingPunct="1">
        <a:spcBef>
          <a:spcPct val="20000"/>
        </a:spcBef>
        <a:buFont typeface="Arial"/>
        <a:buChar char="•"/>
        <a:defRPr sz="6900" kern="1200">
          <a:solidFill>
            <a:schemeClr val="tx1"/>
          </a:solidFill>
          <a:latin typeface="+mn-lt"/>
          <a:ea typeface="+mn-ea"/>
          <a:cs typeface="+mn-cs"/>
        </a:defRPr>
      </a:lvl8pPr>
      <a:lvl9pPr marL="13323837" indent="-783755" algn="l" defTabSz="1567510"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510" rtl="0" eaLnBrk="1" latinLnBrk="0" hangingPunct="1">
        <a:defRPr sz="6200" kern="1200">
          <a:solidFill>
            <a:schemeClr val="tx1"/>
          </a:solidFill>
          <a:latin typeface="+mn-lt"/>
          <a:ea typeface="+mn-ea"/>
          <a:cs typeface="+mn-cs"/>
        </a:defRPr>
      </a:lvl1pPr>
      <a:lvl2pPr marL="1567510" algn="l" defTabSz="1567510" rtl="0" eaLnBrk="1" latinLnBrk="0" hangingPunct="1">
        <a:defRPr sz="6200" kern="1200">
          <a:solidFill>
            <a:schemeClr val="tx1"/>
          </a:solidFill>
          <a:latin typeface="+mn-lt"/>
          <a:ea typeface="+mn-ea"/>
          <a:cs typeface="+mn-cs"/>
        </a:defRPr>
      </a:lvl2pPr>
      <a:lvl3pPr marL="3135020" algn="l" defTabSz="1567510" rtl="0" eaLnBrk="1" latinLnBrk="0" hangingPunct="1">
        <a:defRPr sz="6200" kern="1200">
          <a:solidFill>
            <a:schemeClr val="tx1"/>
          </a:solidFill>
          <a:latin typeface="+mn-lt"/>
          <a:ea typeface="+mn-ea"/>
          <a:cs typeface="+mn-cs"/>
        </a:defRPr>
      </a:lvl3pPr>
      <a:lvl4pPr marL="4702531" algn="l" defTabSz="1567510" rtl="0" eaLnBrk="1" latinLnBrk="0" hangingPunct="1">
        <a:defRPr sz="6200" kern="1200">
          <a:solidFill>
            <a:schemeClr val="tx1"/>
          </a:solidFill>
          <a:latin typeface="+mn-lt"/>
          <a:ea typeface="+mn-ea"/>
          <a:cs typeface="+mn-cs"/>
        </a:defRPr>
      </a:lvl4pPr>
      <a:lvl5pPr marL="6270041" algn="l" defTabSz="1567510" rtl="0" eaLnBrk="1" latinLnBrk="0" hangingPunct="1">
        <a:defRPr sz="6200" kern="1200">
          <a:solidFill>
            <a:schemeClr val="tx1"/>
          </a:solidFill>
          <a:latin typeface="+mn-lt"/>
          <a:ea typeface="+mn-ea"/>
          <a:cs typeface="+mn-cs"/>
        </a:defRPr>
      </a:lvl5pPr>
      <a:lvl6pPr marL="7837551" algn="l" defTabSz="1567510" rtl="0" eaLnBrk="1" latinLnBrk="0" hangingPunct="1">
        <a:defRPr sz="6200" kern="1200">
          <a:solidFill>
            <a:schemeClr val="tx1"/>
          </a:solidFill>
          <a:latin typeface="+mn-lt"/>
          <a:ea typeface="+mn-ea"/>
          <a:cs typeface="+mn-cs"/>
        </a:defRPr>
      </a:lvl6pPr>
      <a:lvl7pPr marL="9405061" algn="l" defTabSz="1567510" rtl="0" eaLnBrk="1" latinLnBrk="0" hangingPunct="1">
        <a:defRPr sz="6200" kern="1200">
          <a:solidFill>
            <a:schemeClr val="tx1"/>
          </a:solidFill>
          <a:latin typeface="+mn-lt"/>
          <a:ea typeface="+mn-ea"/>
          <a:cs typeface="+mn-cs"/>
        </a:defRPr>
      </a:lvl7pPr>
      <a:lvl8pPr marL="10972571" algn="l" defTabSz="1567510" rtl="0" eaLnBrk="1" latinLnBrk="0" hangingPunct="1">
        <a:defRPr sz="6200" kern="1200">
          <a:solidFill>
            <a:schemeClr val="tx1"/>
          </a:solidFill>
          <a:latin typeface="+mn-lt"/>
          <a:ea typeface="+mn-ea"/>
          <a:cs typeface="+mn-cs"/>
        </a:defRPr>
      </a:lvl8pPr>
      <a:lvl9pPr marL="12540082" algn="l" defTabSz="156751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chart" Target="../charts/chart1.xml"/><Relationship Id="rId5" Type="http://schemas.openxmlformats.org/officeDocument/2006/relationships/chart" Target="../charts/chart2.xml"/><Relationship Id="rId7"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gif"/><Relationship Id="rId6"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e</a:t>
            </a:r>
            <a:r>
              <a:rPr lang="en-US" dirty="0" smtClean="0"/>
              <a:t> E                                                   </a:t>
            </a:r>
            <a:endParaRPr lang="en-US" dirty="0"/>
          </a:p>
        </p:txBody>
      </p:sp>
      <p:sp>
        <p:nvSpPr>
          <p:cNvPr id="5" name="Rectangle 4"/>
          <p:cNvSpPr/>
          <p:nvPr/>
        </p:nvSpPr>
        <p:spPr>
          <a:xfrm>
            <a:off x="762000" y="685800"/>
            <a:ext cx="31242000" cy="2895600"/>
          </a:xfrm>
          <a:prstGeom prst="rect">
            <a:avLst/>
          </a:prstGeom>
          <a:solidFill>
            <a:schemeClr val="bg1"/>
          </a:solidFill>
          <a:ln w="635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solidFill>
                <a:srgbClr val="000000"/>
              </a:solidFill>
              <a:latin typeface="Arial"/>
              <a:cs typeface="Arial"/>
            </a:endParaRPr>
          </a:p>
        </p:txBody>
      </p:sp>
      <p:sp>
        <p:nvSpPr>
          <p:cNvPr id="8" name="Rectangle 7"/>
          <p:cNvSpPr/>
          <p:nvPr/>
        </p:nvSpPr>
        <p:spPr>
          <a:xfrm>
            <a:off x="762000" y="4114800"/>
            <a:ext cx="11049000" cy="4907280"/>
          </a:xfrm>
          <a:prstGeom prst="rect">
            <a:avLst/>
          </a:prstGeom>
          <a:solidFill>
            <a:schemeClr val="bg1"/>
          </a:solidFill>
          <a:ln w="63500">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9" name="Rectangle 8"/>
          <p:cNvSpPr/>
          <p:nvPr/>
        </p:nvSpPr>
        <p:spPr>
          <a:xfrm>
            <a:off x="762000" y="4114799"/>
            <a:ext cx="4373880" cy="1066800"/>
          </a:xfrm>
          <a:prstGeom prst="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10" name="Rectangle 9"/>
          <p:cNvSpPr/>
          <p:nvPr/>
        </p:nvSpPr>
        <p:spPr>
          <a:xfrm>
            <a:off x="838200" y="9524999"/>
            <a:ext cx="11003280" cy="11964167"/>
          </a:xfrm>
          <a:prstGeom prst="rect">
            <a:avLst/>
          </a:prstGeom>
          <a:ln w="63500">
            <a:solidFill>
              <a:schemeClr val="accent4"/>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tx1"/>
              </a:solidFill>
            </a:endParaRPr>
          </a:p>
        </p:txBody>
      </p:sp>
      <p:sp>
        <p:nvSpPr>
          <p:cNvPr id="11" name="Rectangle 10"/>
          <p:cNvSpPr/>
          <p:nvPr/>
        </p:nvSpPr>
        <p:spPr>
          <a:xfrm>
            <a:off x="762000" y="9525000"/>
            <a:ext cx="4373880" cy="1066800"/>
          </a:xfrm>
          <a:prstGeom prst="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rPr>
              <a:t>Methods</a:t>
            </a:r>
            <a:endParaRPr lang="en-US" dirty="0">
              <a:solidFill>
                <a:schemeClr val="bg1"/>
              </a:solidFill>
            </a:endParaRPr>
          </a:p>
        </p:txBody>
      </p:sp>
      <p:sp>
        <p:nvSpPr>
          <p:cNvPr id="12" name="Rectangle 11"/>
          <p:cNvSpPr/>
          <p:nvPr/>
        </p:nvSpPr>
        <p:spPr>
          <a:xfrm>
            <a:off x="23241000" y="16306800"/>
            <a:ext cx="8763000" cy="5257800"/>
          </a:xfrm>
          <a:prstGeom prst="rect">
            <a:avLst/>
          </a:prstGeom>
          <a:solidFill>
            <a:schemeClr val="bg1"/>
          </a:solidFill>
          <a:ln w="635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p:nvSpPr>
        <p:spPr>
          <a:xfrm>
            <a:off x="23241000" y="16306800"/>
            <a:ext cx="4648200" cy="1094760"/>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rPr>
              <a:t>Summary</a:t>
            </a:r>
            <a:endParaRPr lang="en-US" dirty="0">
              <a:solidFill>
                <a:schemeClr val="bg1"/>
              </a:solidFill>
            </a:endParaRPr>
          </a:p>
        </p:txBody>
      </p:sp>
      <p:sp>
        <p:nvSpPr>
          <p:cNvPr id="15" name="L-Shape 14"/>
          <p:cNvSpPr/>
          <p:nvPr/>
        </p:nvSpPr>
        <p:spPr>
          <a:xfrm rot="5400000">
            <a:off x="13682817" y="3233583"/>
            <a:ext cx="17516166" cy="19278600"/>
          </a:xfrm>
          <a:prstGeom prst="corner">
            <a:avLst>
              <a:gd name="adj1" fmla="val 57524"/>
              <a:gd name="adj2" fmla="val 67157"/>
            </a:avLst>
          </a:prstGeom>
          <a:solidFill>
            <a:schemeClr val="bg1"/>
          </a:solidFill>
          <a:ln w="63500">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p:nvSpPr>
        <p:spPr>
          <a:xfrm>
            <a:off x="12725400" y="4114800"/>
            <a:ext cx="4373880" cy="1066800"/>
          </a:xfrm>
          <a:prstGeom prst="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17" name="TextBox 16"/>
          <p:cNvSpPr txBox="1"/>
          <p:nvPr/>
        </p:nvSpPr>
        <p:spPr>
          <a:xfrm>
            <a:off x="2743200" y="952143"/>
            <a:ext cx="27703964" cy="2400657"/>
          </a:xfrm>
          <a:prstGeom prst="rect">
            <a:avLst/>
          </a:prstGeom>
          <a:noFill/>
        </p:spPr>
        <p:txBody>
          <a:bodyPr wrap="square" rtlCol="0">
            <a:spAutoFit/>
          </a:bodyPr>
          <a:lstStyle/>
          <a:p>
            <a:pPr algn="ctr"/>
            <a:r>
              <a:rPr lang="en-US" dirty="0" smtClean="0">
                <a:solidFill>
                  <a:schemeClr val="tx1"/>
                </a:solidFill>
              </a:rPr>
              <a:t>Midlife improvement in cognitive abilities is related to Openness to Experience</a:t>
            </a:r>
          </a:p>
          <a:p>
            <a:pPr algn="ctr"/>
            <a:r>
              <a:rPr lang="en-US" sz="4800" dirty="0" smtClean="0">
                <a:solidFill>
                  <a:schemeClr val="tx1"/>
                </a:solidFill>
              </a:rPr>
              <a:t>Richards AL, </a:t>
            </a:r>
            <a:r>
              <a:rPr sz="4800" dirty="0" smtClean="0">
                <a:solidFill>
                  <a:srgbClr val="000000"/>
                </a:solidFill>
              </a:rPr>
              <a:t>Madhyasth</a:t>
            </a:r>
            <a:r>
              <a:rPr lang="en-US" sz="4800" dirty="0" smtClean="0">
                <a:solidFill>
                  <a:srgbClr val="000000"/>
                </a:solidFill>
              </a:rPr>
              <a:t>a TM,</a:t>
            </a:r>
            <a:r>
              <a:rPr lang="en-US" sz="4800" dirty="0" smtClean="0">
                <a:solidFill>
                  <a:srgbClr val="000000"/>
                </a:solidFill>
              </a:rPr>
              <a:t> Borghesani PR, </a:t>
            </a:r>
            <a:r>
              <a:rPr sz="4800" dirty="0" smtClean="0">
                <a:solidFill>
                  <a:srgbClr val="000000"/>
                </a:solidFill>
              </a:rPr>
              <a:t>Schaie </a:t>
            </a:r>
            <a:r>
              <a:rPr sz="4800" dirty="0" smtClean="0">
                <a:solidFill>
                  <a:srgbClr val="000000"/>
                </a:solidFill>
              </a:rPr>
              <a:t>KW</a:t>
            </a:r>
            <a:r>
              <a:rPr lang="en-US" sz="4800" dirty="0" smtClean="0">
                <a:solidFill>
                  <a:srgbClr val="000000"/>
                </a:solidFill>
              </a:rPr>
              <a:t>, Willis SL</a:t>
            </a:r>
          </a:p>
          <a:p>
            <a:pPr algn="ctr"/>
            <a:r>
              <a:rPr lang="en-US" sz="4000" dirty="0" smtClean="0">
                <a:solidFill>
                  <a:srgbClr val="000000"/>
                </a:solidFill>
              </a:rPr>
              <a:t>University of Washington </a:t>
            </a:r>
            <a:endParaRPr lang="en-US" sz="4000" dirty="0" smtClean="0">
              <a:solidFill>
                <a:srgbClr val="000000"/>
              </a:solidFill>
              <a:latin typeface="Arial"/>
              <a:cs typeface="Arial"/>
            </a:endParaRPr>
          </a:p>
          <a:p>
            <a:endParaRPr lang="en-US" dirty="0"/>
          </a:p>
        </p:txBody>
      </p:sp>
      <p:pic>
        <p:nvPicPr>
          <p:cNvPr id="18" name="Picture 17" descr="image001.png"/>
          <p:cNvPicPr>
            <a:picLocks noChangeAspect="1"/>
          </p:cNvPicPr>
          <p:nvPr/>
        </p:nvPicPr>
        <p:blipFill>
          <a:blip r:embed="rId2"/>
          <a:stretch>
            <a:fillRect/>
          </a:stretch>
        </p:blipFill>
        <p:spPr>
          <a:xfrm>
            <a:off x="983109" y="1135509"/>
            <a:ext cx="1912491" cy="1912491"/>
          </a:xfrm>
          <a:prstGeom prst="rect">
            <a:avLst/>
          </a:prstGeom>
        </p:spPr>
      </p:pic>
      <p:pic>
        <p:nvPicPr>
          <p:cNvPr id="19" name="Picture 18" descr="global.logo.gif"/>
          <p:cNvPicPr>
            <a:picLocks noChangeAspect="1"/>
          </p:cNvPicPr>
          <p:nvPr/>
        </p:nvPicPr>
        <p:blipFill>
          <a:blip r:embed="rId3"/>
          <a:stretch>
            <a:fillRect/>
          </a:stretch>
        </p:blipFill>
        <p:spPr>
          <a:xfrm>
            <a:off x="29563152" y="1689670"/>
            <a:ext cx="1772736" cy="1358330"/>
          </a:xfrm>
          <a:prstGeom prst="rect">
            <a:avLst/>
          </a:prstGeom>
        </p:spPr>
      </p:pic>
      <p:sp>
        <p:nvSpPr>
          <p:cNvPr id="20" name="TextBox 19"/>
          <p:cNvSpPr txBox="1"/>
          <p:nvPr/>
        </p:nvSpPr>
        <p:spPr>
          <a:xfrm>
            <a:off x="762000" y="5235238"/>
            <a:ext cx="11049000" cy="3477875"/>
          </a:xfrm>
          <a:prstGeom prst="rect">
            <a:avLst/>
          </a:prstGeom>
          <a:noFill/>
        </p:spPr>
        <p:txBody>
          <a:bodyPr wrap="square" rtlCol="0">
            <a:spAutoFit/>
          </a:bodyPr>
          <a:lstStyle/>
          <a:p>
            <a:r>
              <a:rPr lang="en-US" sz="2400" dirty="0" smtClean="0"/>
              <a:t>The Seattle Longitudinal Study (SLS) is a long-term (starting in 1956) study of change in cognitive functioning from young adulthood to old age, examining psychosocial factors associated with cognitive functioning. </a:t>
            </a:r>
            <a:endParaRPr lang="en-US" sz="2400" b="1" dirty="0" smtClean="0">
              <a:solidFill>
                <a:srgbClr val="000000"/>
              </a:solidFill>
            </a:endParaRPr>
          </a:p>
          <a:p>
            <a:r>
              <a:rPr lang="en-US" sz="3600" b="1" dirty="0" smtClean="0">
                <a:solidFill>
                  <a:srgbClr val="000000"/>
                </a:solidFill>
              </a:rPr>
              <a:t>Goals:</a:t>
            </a:r>
          </a:p>
          <a:p>
            <a:pPr marL="514350" indent="-514350">
              <a:buAutoNum type="arabicPeriod"/>
            </a:pPr>
            <a:r>
              <a:rPr lang="en-US" sz="2800" dirty="0" smtClean="0">
                <a:solidFill>
                  <a:srgbClr val="000000"/>
                </a:solidFill>
              </a:rPr>
              <a:t>Determine association of change in midlife cognitive ability to midlife personality.</a:t>
            </a:r>
          </a:p>
          <a:p>
            <a:pPr marL="514350" indent="-514350">
              <a:buAutoNum type="arabicPeriod"/>
            </a:pPr>
            <a:r>
              <a:rPr lang="en-US" sz="2800" dirty="0" smtClean="0">
                <a:solidFill>
                  <a:srgbClr val="000000"/>
                </a:solidFill>
              </a:rPr>
              <a:t>Investigate whether personality during midlife is related to later measures of brain volume and atrophy</a:t>
            </a:r>
          </a:p>
        </p:txBody>
      </p:sp>
      <p:sp>
        <p:nvSpPr>
          <p:cNvPr id="21" name="TextBox 20"/>
          <p:cNvSpPr txBox="1"/>
          <p:nvPr/>
        </p:nvSpPr>
        <p:spPr>
          <a:xfrm>
            <a:off x="983108" y="10591801"/>
            <a:ext cx="10751692" cy="2246769"/>
          </a:xfrm>
          <a:prstGeom prst="rect">
            <a:avLst/>
          </a:prstGeom>
          <a:noFill/>
        </p:spPr>
        <p:txBody>
          <a:bodyPr wrap="square" rtlCol="0">
            <a:spAutoFit/>
          </a:bodyPr>
          <a:lstStyle/>
          <a:p>
            <a:r>
              <a:rPr lang="en-US" sz="3200" b="1" dirty="0" smtClean="0"/>
              <a:t>Participants: </a:t>
            </a:r>
            <a:r>
              <a:rPr lang="en-US" sz="2000" dirty="0" smtClean="0"/>
              <a:t>Participants are recruited from members of Group Health Cooperative of Puget Sound. A subset of SLS participants were recruited for the neuroimaging study. in 2007 The subset sample includes SLS participants with at least two cognitive data points in midlife (mean ages 46, 53, 60) and at least one data point in old age (64+ yrs).</a:t>
            </a:r>
          </a:p>
          <a:p>
            <a:endParaRPr lang="en-US" sz="2400" dirty="0" smtClean="0"/>
          </a:p>
          <a:p>
            <a:r>
              <a:rPr lang="en-US" sz="2400" dirty="0" smtClean="0"/>
              <a:t>  </a:t>
            </a:r>
            <a:endParaRPr lang="en-US" sz="3200" dirty="0" smtClean="0"/>
          </a:p>
          <a:p>
            <a:endParaRPr lang="en-US" sz="3200" b="1" dirty="0"/>
          </a:p>
        </p:txBody>
      </p:sp>
      <p:sp>
        <p:nvSpPr>
          <p:cNvPr id="22" name="TextBox 21"/>
          <p:cNvSpPr txBox="1"/>
          <p:nvPr/>
        </p:nvSpPr>
        <p:spPr>
          <a:xfrm>
            <a:off x="17830800" y="6934200"/>
            <a:ext cx="6477000" cy="1938992"/>
          </a:xfrm>
          <a:custGeom>
            <a:avLst/>
            <a:gdLst>
              <a:gd name="connsiteX0" fmla="*/ 0 w 4751673"/>
              <a:gd name="connsiteY0" fmla="*/ 0 h 3477875"/>
              <a:gd name="connsiteX1" fmla="*/ 4751673 w 4751673"/>
              <a:gd name="connsiteY1" fmla="*/ 0 h 3477875"/>
              <a:gd name="connsiteX2" fmla="*/ 4751673 w 4751673"/>
              <a:gd name="connsiteY2" fmla="*/ 3477875 h 3477875"/>
              <a:gd name="connsiteX3" fmla="*/ 0 w 4751673"/>
              <a:gd name="connsiteY3" fmla="*/ 3477875 h 3477875"/>
              <a:gd name="connsiteX4" fmla="*/ 0 w 4751673"/>
              <a:gd name="connsiteY4" fmla="*/ 0 h 3477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51673" h="3477875">
                <a:moveTo>
                  <a:pt x="0" y="0"/>
                </a:moveTo>
                <a:lnTo>
                  <a:pt x="4751673" y="0"/>
                </a:lnTo>
                <a:lnTo>
                  <a:pt x="4751673" y="3477875"/>
                </a:lnTo>
                <a:lnTo>
                  <a:pt x="0" y="3477875"/>
                </a:lnTo>
                <a:lnTo>
                  <a:pt x="0" y="0"/>
                </a:lnTo>
                <a:close/>
              </a:path>
            </a:pathLst>
          </a:custGeom>
          <a:noFill/>
        </p:spPr>
        <p:txBody>
          <a:bodyPr wrap="square" rtlCol="0">
            <a:spAutoFit/>
          </a:bodyPr>
          <a:lstStyle/>
          <a:p>
            <a:pPr marL="742950"/>
            <a:r>
              <a:rPr lang="en-US" sz="2000" dirty="0" smtClean="0"/>
              <a:t>* Correlation is significant at the 0.05 level (2-tailed). ** Correlation is significant at the 0.01 level (2-tailed). N=321.  a: Correlations of Openness scores with the Moos Home Environment scales. b: Correlations of Openness scores with the Moos Work Environment scales.</a:t>
            </a:r>
            <a:endParaRPr lang="en-US" sz="2000" dirty="0"/>
          </a:p>
        </p:txBody>
      </p:sp>
      <p:graphicFrame>
        <p:nvGraphicFramePr>
          <p:cNvPr id="23" name="Table 22"/>
          <p:cNvGraphicFramePr>
            <a:graphicFrameLocks noGrp="1"/>
          </p:cNvGraphicFramePr>
          <p:nvPr/>
        </p:nvGraphicFramePr>
        <p:xfrm>
          <a:off x="18745200" y="5161280"/>
          <a:ext cx="11887201" cy="1600200"/>
        </p:xfrm>
        <a:graphic>
          <a:graphicData uri="http://schemas.openxmlformats.org/drawingml/2006/table">
            <a:tbl>
              <a:tblPr firstRow="1" bandRow="1">
                <a:tableStyleId>{5C22544A-7EE6-4342-B048-85BDC9FD1C3A}</a:tableStyleId>
              </a:tblPr>
              <a:tblGrid>
                <a:gridCol w="1259571"/>
                <a:gridCol w="1653187"/>
                <a:gridCol w="1338294"/>
                <a:gridCol w="1810633"/>
                <a:gridCol w="1574464"/>
                <a:gridCol w="1495740"/>
                <a:gridCol w="1653187"/>
                <a:gridCol w="1102125"/>
              </a:tblGrid>
              <a:tr h="477520">
                <a:tc gridSpan="8">
                  <a:txBody>
                    <a:bodyPr/>
                    <a:lstStyle/>
                    <a:p>
                      <a:pPr algn="ctr"/>
                      <a:r>
                        <a:rPr lang="en-US" sz="2000" dirty="0" smtClean="0"/>
                        <a:t>Moos</a:t>
                      </a:r>
                      <a:r>
                        <a:rPr lang="en-US" sz="2000" baseline="0" dirty="0" smtClean="0"/>
                        <a:t> Home Environment</a:t>
                      </a:r>
                      <a:endParaRPr lang="en-US" sz="2000" dirty="0"/>
                    </a:p>
                  </a:txBody>
                  <a:tcPr/>
                </a:tc>
                <a:tc hMerge="1">
                  <a:txBody>
                    <a:bodyPr/>
                    <a:lstStyle/>
                    <a:p>
                      <a:pPr algn="ctr"/>
                      <a:endParaRPr lang="en-US" sz="2000" dirty="0"/>
                    </a:p>
                  </a:txBody>
                  <a:tcPr/>
                </a:tc>
                <a:tc hMerge="1">
                  <a:txBody>
                    <a:bodyPr/>
                    <a:lstStyle/>
                    <a:p>
                      <a:pPr algn="ctr"/>
                      <a:endParaRPr lang="en-US" sz="2000" dirty="0"/>
                    </a:p>
                  </a:txBody>
                  <a:tcPr/>
                </a:tc>
                <a:tc hMerge="1">
                  <a:txBody>
                    <a:bodyPr/>
                    <a:lstStyle/>
                    <a:p>
                      <a:pPr algn="ctr"/>
                      <a:endParaRPr lang="en-US" sz="2000" dirty="0"/>
                    </a:p>
                  </a:txBody>
                  <a:tcPr/>
                </a:tc>
                <a:tc hMerge="1">
                  <a:txBody>
                    <a:bodyPr/>
                    <a:lstStyle/>
                    <a:p>
                      <a:pPr algn="ctr"/>
                      <a:endParaRPr lang="en-US" sz="2000" dirty="0"/>
                    </a:p>
                  </a:txBody>
                  <a:tcPr/>
                </a:tc>
                <a:tc hMerge="1">
                  <a:txBody>
                    <a:bodyPr/>
                    <a:lstStyle/>
                    <a:p>
                      <a:pPr algn="ctr"/>
                      <a:endParaRPr lang="en-US" sz="2000" dirty="0"/>
                    </a:p>
                  </a:txBody>
                  <a:tcPr/>
                </a:tc>
                <a:tc hMerge="1">
                  <a:txBody>
                    <a:bodyPr/>
                    <a:lstStyle/>
                    <a:p>
                      <a:pPr algn="ctr"/>
                      <a:endParaRPr lang="en-US" sz="2000" dirty="0"/>
                    </a:p>
                  </a:txBody>
                  <a:tcPr/>
                </a:tc>
                <a:tc hMerge="1">
                  <a:txBody>
                    <a:bodyPr/>
                    <a:lstStyle/>
                    <a:p>
                      <a:pPr algn="ctr"/>
                      <a:endParaRPr lang="en-US" sz="2000" dirty="0"/>
                    </a:p>
                  </a:txBody>
                  <a:tcPr/>
                </a:tc>
              </a:tr>
              <a:tr h="0">
                <a:tc>
                  <a:txBody>
                    <a:bodyPr/>
                    <a:lstStyle/>
                    <a:p>
                      <a:pPr algn="ctr"/>
                      <a:r>
                        <a:rPr lang="en-US" sz="2000" dirty="0" smtClean="0"/>
                        <a:t>Cohesion</a:t>
                      </a:r>
                      <a:endParaRPr lang="en-US" sz="2000" dirty="0"/>
                    </a:p>
                  </a:txBody>
                  <a:tcPr/>
                </a:tc>
                <a:tc>
                  <a:txBody>
                    <a:bodyPr/>
                    <a:lstStyle/>
                    <a:p>
                      <a:pPr algn="ctr"/>
                      <a:r>
                        <a:rPr lang="en-US" sz="2000" dirty="0" smtClean="0"/>
                        <a:t>Expressivity</a:t>
                      </a:r>
                      <a:endParaRPr lang="en-US" sz="2000" dirty="0"/>
                    </a:p>
                  </a:txBody>
                  <a:tcPr/>
                </a:tc>
                <a:tc>
                  <a:txBody>
                    <a:bodyPr/>
                    <a:lstStyle/>
                    <a:p>
                      <a:pPr algn="ctr"/>
                      <a:r>
                        <a:rPr lang="en-US" sz="2000" dirty="0" smtClean="0"/>
                        <a:t>Conflict</a:t>
                      </a:r>
                      <a:endParaRPr lang="en-US" sz="2000" dirty="0"/>
                    </a:p>
                  </a:txBody>
                  <a:tcPr/>
                </a:tc>
                <a:tc>
                  <a:txBody>
                    <a:bodyPr/>
                    <a:lstStyle/>
                    <a:p>
                      <a:pPr algn="ctr"/>
                      <a:r>
                        <a:rPr lang="en-US" sz="2000" dirty="0" smtClean="0"/>
                        <a:t>Achievement</a:t>
                      </a:r>
                      <a:endParaRPr lang="en-US" sz="2000" dirty="0"/>
                    </a:p>
                  </a:txBody>
                  <a:tcPr/>
                </a:tc>
                <a:tc>
                  <a:txBody>
                    <a:bodyPr/>
                    <a:lstStyle/>
                    <a:p>
                      <a:pPr algn="ctr"/>
                      <a:r>
                        <a:rPr lang="en-US" sz="2000" dirty="0" smtClean="0"/>
                        <a:t>Intellectual</a:t>
                      </a:r>
                      <a:endParaRPr lang="en-US" sz="2000" dirty="0"/>
                    </a:p>
                  </a:txBody>
                  <a:tcPr/>
                </a:tc>
                <a:tc>
                  <a:txBody>
                    <a:bodyPr/>
                    <a:lstStyle/>
                    <a:p>
                      <a:pPr algn="ctr"/>
                      <a:r>
                        <a:rPr lang="en-US" sz="2000" dirty="0" smtClean="0"/>
                        <a:t>Active-Recreation</a:t>
                      </a:r>
                      <a:endParaRPr lang="en-US" sz="2000" dirty="0"/>
                    </a:p>
                  </a:txBody>
                  <a:tcPr/>
                </a:tc>
                <a:tc>
                  <a:txBody>
                    <a:bodyPr/>
                    <a:lstStyle/>
                    <a:p>
                      <a:pPr algn="ctr"/>
                      <a:r>
                        <a:rPr lang="en-US" sz="2000" dirty="0" smtClean="0"/>
                        <a:t>Organization</a:t>
                      </a:r>
                      <a:endParaRPr lang="en-US" sz="2000" dirty="0"/>
                    </a:p>
                  </a:txBody>
                  <a:tcPr/>
                </a:tc>
                <a:tc>
                  <a:txBody>
                    <a:bodyPr/>
                    <a:lstStyle/>
                    <a:p>
                      <a:pPr algn="ctr"/>
                      <a:r>
                        <a:rPr lang="en-US" sz="2000" dirty="0" smtClean="0"/>
                        <a:t>Control</a:t>
                      </a:r>
                      <a:endParaRPr lang="en-US" sz="2000" dirty="0"/>
                    </a:p>
                  </a:txBody>
                  <a:tcPr/>
                </a:tc>
              </a:tr>
              <a:tr h="345440">
                <a:tc>
                  <a:txBody>
                    <a:bodyPr/>
                    <a:lstStyle/>
                    <a:p>
                      <a:pPr algn="ctr"/>
                      <a:r>
                        <a:rPr lang="en-US" sz="2000" dirty="0" smtClean="0"/>
                        <a:t>r=.099</a:t>
                      </a:r>
                      <a:endParaRPr lang="en-US" sz="2000" dirty="0"/>
                    </a:p>
                  </a:txBody>
                  <a:tcPr/>
                </a:tc>
                <a:tc>
                  <a:txBody>
                    <a:bodyPr/>
                    <a:lstStyle/>
                    <a:p>
                      <a:pPr algn="ctr"/>
                      <a:r>
                        <a:rPr lang="en-US" sz="2000" dirty="0" smtClean="0"/>
                        <a:t>r=.146**</a:t>
                      </a:r>
                      <a:endParaRPr lang="en-US" sz="2000" dirty="0"/>
                    </a:p>
                  </a:txBody>
                  <a:tcPr/>
                </a:tc>
                <a:tc>
                  <a:txBody>
                    <a:bodyPr/>
                    <a:lstStyle/>
                    <a:p>
                      <a:pPr algn="ctr"/>
                      <a:r>
                        <a:rPr lang="en-US" sz="2000" dirty="0" smtClean="0"/>
                        <a:t>r=-.015</a:t>
                      </a:r>
                      <a:endParaRPr lang="en-US" sz="2000" dirty="0"/>
                    </a:p>
                  </a:txBody>
                  <a:tcPr/>
                </a:tc>
                <a:tc>
                  <a:txBody>
                    <a:bodyPr/>
                    <a:lstStyle/>
                    <a:p>
                      <a:pPr algn="ctr"/>
                      <a:r>
                        <a:rPr lang="en-US" sz="2000" dirty="0" smtClean="0"/>
                        <a:t>r=.014</a:t>
                      </a:r>
                      <a:endParaRPr lang="en-US" sz="2000" dirty="0"/>
                    </a:p>
                  </a:txBody>
                  <a:tcPr/>
                </a:tc>
                <a:tc>
                  <a:txBody>
                    <a:bodyPr/>
                    <a:lstStyle/>
                    <a:p>
                      <a:pPr algn="ctr"/>
                      <a:r>
                        <a:rPr lang="en-US" sz="2000" dirty="0" smtClean="0"/>
                        <a:t>r=.138*</a:t>
                      </a:r>
                      <a:endParaRPr lang="en-US" sz="2000" dirty="0"/>
                    </a:p>
                  </a:txBody>
                  <a:tcPr/>
                </a:tc>
                <a:tc>
                  <a:txBody>
                    <a:bodyPr/>
                    <a:lstStyle/>
                    <a:p>
                      <a:pPr algn="ctr"/>
                      <a:r>
                        <a:rPr lang="en-US" sz="2000" dirty="0" smtClean="0"/>
                        <a:t>r=.190**</a:t>
                      </a:r>
                      <a:endParaRPr lang="en-US" sz="2000" dirty="0"/>
                    </a:p>
                  </a:txBody>
                  <a:tcPr/>
                </a:tc>
                <a:tc>
                  <a:txBody>
                    <a:bodyPr/>
                    <a:lstStyle/>
                    <a:p>
                      <a:pPr algn="ctr"/>
                      <a:r>
                        <a:rPr lang="en-US" sz="2000" dirty="0" smtClean="0"/>
                        <a:t>r=.044</a:t>
                      </a:r>
                      <a:endParaRPr lang="en-US" sz="2000" dirty="0"/>
                    </a:p>
                  </a:txBody>
                  <a:tcPr/>
                </a:tc>
                <a:tc>
                  <a:txBody>
                    <a:bodyPr/>
                    <a:lstStyle/>
                    <a:p>
                      <a:pPr algn="ctr"/>
                      <a:r>
                        <a:rPr lang="en-US" sz="2000" dirty="0" smtClean="0"/>
                        <a:t>r=-.105</a:t>
                      </a:r>
                      <a:endParaRPr lang="en-US" sz="2000" dirty="0"/>
                    </a:p>
                  </a:txBody>
                  <a:tcPr/>
                </a:tc>
              </a:tr>
            </a:tbl>
          </a:graphicData>
        </a:graphic>
      </p:graphicFrame>
      <p:graphicFrame>
        <p:nvGraphicFramePr>
          <p:cNvPr id="24" name="Table 23"/>
          <p:cNvGraphicFramePr>
            <a:graphicFrameLocks noGrp="1"/>
          </p:cNvGraphicFramePr>
          <p:nvPr/>
        </p:nvGraphicFramePr>
        <p:xfrm>
          <a:off x="25069800" y="7086600"/>
          <a:ext cx="4724400" cy="1447801"/>
        </p:xfrm>
        <a:graphic>
          <a:graphicData uri="http://schemas.openxmlformats.org/drawingml/2006/table">
            <a:tbl>
              <a:tblPr firstRow="1" bandRow="1">
                <a:tableStyleId>{F5AB1C69-6EDB-4FF4-983F-18BD219EF322}</a:tableStyleId>
              </a:tblPr>
              <a:tblGrid>
                <a:gridCol w="1295400"/>
                <a:gridCol w="1981200"/>
                <a:gridCol w="1447800"/>
              </a:tblGrid>
              <a:tr h="478691">
                <a:tc gridSpan="3">
                  <a:txBody>
                    <a:bodyPr/>
                    <a:lstStyle/>
                    <a:p>
                      <a:pPr algn="ctr"/>
                      <a:r>
                        <a:rPr lang="en-US" sz="2000" dirty="0" smtClean="0"/>
                        <a:t>Moos Work Environment</a:t>
                      </a:r>
                      <a:endParaRPr lang="en-US" sz="2000" dirty="0"/>
                    </a:p>
                  </a:txBody>
                  <a:tcPr/>
                </a:tc>
                <a:tc hMerge="1">
                  <a:txBody>
                    <a:bodyPr/>
                    <a:lstStyle/>
                    <a:p>
                      <a:pPr algn="ctr"/>
                      <a:endParaRPr lang="en-US" sz="2000" dirty="0"/>
                    </a:p>
                  </a:txBody>
                  <a:tcPr/>
                </a:tc>
                <a:tc hMerge="1">
                  <a:txBody>
                    <a:bodyPr/>
                    <a:lstStyle/>
                    <a:p>
                      <a:pPr algn="ctr"/>
                      <a:endParaRPr lang="en-US" sz="2000" dirty="0"/>
                    </a:p>
                  </a:txBody>
                  <a:tcPr/>
                </a:tc>
              </a:tr>
              <a:tr h="511910">
                <a:tc>
                  <a:txBody>
                    <a:bodyPr/>
                    <a:lstStyle/>
                    <a:p>
                      <a:pPr algn="ctr"/>
                      <a:r>
                        <a:rPr lang="en-US" sz="2000" dirty="0" smtClean="0"/>
                        <a:t>Control</a:t>
                      </a:r>
                      <a:endParaRPr lang="en-US" sz="2000" dirty="0"/>
                    </a:p>
                  </a:txBody>
                  <a:tcPr/>
                </a:tc>
                <a:tc>
                  <a:txBody>
                    <a:bodyPr/>
                    <a:lstStyle/>
                    <a:p>
                      <a:pPr algn="ctr"/>
                      <a:r>
                        <a:rPr lang="en-US" sz="2000" dirty="0" smtClean="0"/>
                        <a:t>Innovativeness</a:t>
                      </a:r>
                      <a:endParaRPr lang="en-US" sz="2000" dirty="0"/>
                    </a:p>
                  </a:txBody>
                  <a:tcPr/>
                </a:tc>
                <a:tc>
                  <a:txBody>
                    <a:bodyPr/>
                    <a:lstStyle/>
                    <a:p>
                      <a:pPr algn="ctr"/>
                      <a:r>
                        <a:rPr lang="en-US" sz="2000" dirty="0" smtClean="0"/>
                        <a:t>Autonomy</a:t>
                      </a:r>
                      <a:endParaRPr lang="en-US" sz="2000" dirty="0"/>
                    </a:p>
                  </a:txBody>
                  <a:tcPr/>
                </a:tc>
              </a:tr>
              <a:tr h="457200">
                <a:tc>
                  <a:txBody>
                    <a:bodyPr/>
                    <a:lstStyle/>
                    <a:p>
                      <a:pPr algn="ctr"/>
                      <a:r>
                        <a:rPr lang="en-US" sz="2000" dirty="0" smtClean="0"/>
                        <a:t>r=.234**</a:t>
                      </a:r>
                      <a:endParaRPr lang="en-US" sz="2000" dirty="0"/>
                    </a:p>
                  </a:txBody>
                  <a:tcPr/>
                </a:tc>
                <a:tc>
                  <a:txBody>
                    <a:bodyPr/>
                    <a:lstStyle/>
                    <a:p>
                      <a:pPr algn="ctr"/>
                      <a:r>
                        <a:rPr lang="en-US" sz="2000" dirty="0" smtClean="0"/>
                        <a:t>r=.276**</a:t>
                      </a:r>
                      <a:endParaRPr lang="en-US" sz="2000" dirty="0"/>
                    </a:p>
                  </a:txBody>
                  <a:tcPr/>
                </a:tc>
                <a:tc>
                  <a:txBody>
                    <a:bodyPr/>
                    <a:lstStyle/>
                    <a:p>
                      <a:pPr algn="ctr"/>
                      <a:r>
                        <a:rPr lang="en-US" sz="2000" dirty="0" smtClean="0"/>
                        <a:t>r=.172**</a:t>
                      </a:r>
                      <a:endParaRPr lang="en-US" sz="2000" dirty="0"/>
                    </a:p>
                  </a:txBody>
                  <a:tcPr/>
                </a:tc>
              </a:tr>
            </a:tbl>
          </a:graphicData>
        </a:graphic>
      </p:graphicFrame>
      <p:cxnSp>
        <p:nvCxnSpPr>
          <p:cNvPr id="26" name="Straight Connector 25"/>
          <p:cNvCxnSpPr/>
          <p:nvPr/>
        </p:nvCxnSpPr>
        <p:spPr>
          <a:xfrm rot="5400000">
            <a:off x="5592673" y="14678160"/>
            <a:ext cx="2580116" cy="0"/>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a:xfrm>
            <a:off x="6882731" y="15968218"/>
            <a:ext cx="3524827" cy="0"/>
          </a:xfrm>
          <a:prstGeom prst="line">
            <a:avLst/>
          </a:prstGeom>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a:xfrm flipV="1">
            <a:off x="7162479" y="14048132"/>
            <a:ext cx="3021281" cy="1560070"/>
          </a:xfrm>
          <a:prstGeom prst="line">
            <a:avLst/>
          </a:prstGeom>
          <a:ln w="76200"/>
        </p:spPr>
        <p:style>
          <a:lnRef idx="2">
            <a:schemeClr val="accent4"/>
          </a:lnRef>
          <a:fillRef idx="0">
            <a:schemeClr val="accent4"/>
          </a:fillRef>
          <a:effectRef idx="1">
            <a:schemeClr val="accent4"/>
          </a:effectRef>
          <a:fontRef idx="minor">
            <a:schemeClr val="tx1"/>
          </a:fontRef>
        </p:style>
      </p:cxnSp>
      <p:cxnSp>
        <p:nvCxnSpPr>
          <p:cNvPr id="33" name="Straight Connector 32"/>
          <p:cNvCxnSpPr/>
          <p:nvPr/>
        </p:nvCxnSpPr>
        <p:spPr>
          <a:xfrm>
            <a:off x="7162479" y="13748118"/>
            <a:ext cx="3021281" cy="1860084"/>
          </a:xfrm>
          <a:prstGeom prst="line">
            <a:avLst/>
          </a:prstGeom>
          <a:ln w="76200"/>
        </p:spPr>
        <p:style>
          <a:lnRef idx="2">
            <a:schemeClr val="accent3"/>
          </a:lnRef>
          <a:fillRef idx="0">
            <a:schemeClr val="accent3"/>
          </a:fillRef>
          <a:effectRef idx="1">
            <a:schemeClr val="accent3"/>
          </a:effectRef>
          <a:fontRef idx="minor">
            <a:schemeClr val="tx1"/>
          </a:fontRef>
        </p:style>
      </p:cxnSp>
      <p:cxnSp>
        <p:nvCxnSpPr>
          <p:cNvPr id="35" name="Straight Connector 34"/>
          <p:cNvCxnSpPr/>
          <p:nvPr/>
        </p:nvCxnSpPr>
        <p:spPr>
          <a:xfrm rot="5400000">
            <a:off x="7111102" y="16019595"/>
            <a:ext cx="102754" cy="0"/>
          </a:xfrm>
          <a:prstGeom prst="line">
            <a:avLst/>
          </a:prstGeom>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a:xfrm rot="5400000">
            <a:off x="8677692" y="16019595"/>
            <a:ext cx="102754" cy="0"/>
          </a:xfrm>
          <a:prstGeom prst="line">
            <a:avLst/>
          </a:prstGeom>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a:xfrm rot="5400000">
            <a:off x="10132382" y="16036846"/>
            <a:ext cx="102754" cy="0"/>
          </a:xfrm>
          <a:prstGeom prst="line">
            <a:avLst/>
          </a:prstGeom>
        </p:spPr>
        <p:style>
          <a:lnRef idx="2">
            <a:schemeClr val="dk1"/>
          </a:lnRef>
          <a:fillRef idx="0">
            <a:schemeClr val="dk1"/>
          </a:fillRef>
          <a:effectRef idx="1">
            <a:schemeClr val="dk1"/>
          </a:effectRef>
          <a:fontRef idx="minor">
            <a:schemeClr val="tx1"/>
          </a:fontRef>
        </p:style>
      </p:cxnSp>
      <p:sp>
        <p:nvSpPr>
          <p:cNvPr id="38" name="TextBox 37"/>
          <p:cNvSpPr txBox="1"/>
          <p:nvPr/>
        </p:nvSpPr>
        <p:spPr>
          <a:xfrm rot="16200000">
            <a:off x="5817340" y="14498218"/>
            <a:ext cx="1478919" cy="293780"/>
          </a:xfrm>
          <a:prstGeom prst="rect">
            <a:avLst/>
          </a:prstGeom>
          <a:noFill/>
        </p:spPr>
        <p:txBody>
          <a:bodyPr wrap="none" rtlCol="0">
            <a:spAutoFit/>
          </a:bodyPr>
          <a:lstStyle/>
          <a:p>
            <a:r>
              <a:rPr lang="en-US" sz="2000" dirty="0" smtClean="0"/>
              <a:t>Cognitive Ability</a:t>
            </a:r>
            <a:endParaRPr lang="en-US" sz="2000" dirty="0"/>
          </a:p>
        </p:txBody>
      </p:sp>
      <p:sp>
        <p:nvSpPr>
          <p:cNvPr id="39" name="TextBox 38"/>
          <p:cNvSpPr txBox="1"/>
          <p:nvPr/>
        </p:nvSpPr>
        <p:spPr>
          <a:xfrm>
            <a:off x="8516102" y="16403285"/>
            <a:ext cx="425933" cy="315061"/>
          </a:xfrm>
          <a:prstGeom prst="rect">
            <a:avLst/>
          </a:prstGeom>
          <a:noFill/>
        </p:spPr>
        <p:txBody>
          <a:bodyPr wrap="none" rtlCol="0">
            <a:spAutoFit/>
          </a:bodyPr>
          <a:lstStyle/>
          <a:p>
            <a:r>
              <a:rPr lang="en-US" sz="2000" dirty="0" smtClean="0"/>
              <a:t>Age</a:t>
            </a:r>
            <a:endParaRPr lang="en-US" sz="2000" dirty="0"/>
          </a:p>
        </p:txBody>
      </p:sp>
      <p:sp>
        <p:nvSpPr>
          <p:cNvPr id="40" name="TextBox 39"/>
          <p:cNvSpPr txBox="1"/>
          <p:nvPr/>
        </p:nvSpPr>
        <p:spPr>
          <a:xfrm>
            <a:off x="7004064" y="16028221"/>
            <a:ext cx="326264" cy="315061"/>
          </a:xfrm>
          <a:prstGeom prst="rect">
            <a:avLst/>
          </a:prstGeom>
          <a:noFill/>
        </p:spPr>
        <p:txBody>
          <a:bodyPr wrap="none" rtlCol="0">
            <a:spAutoFit/>
          </a:bodyPr>
          <a:lstStyle/>
          <a:p>
            <a:r>
              <a:rPr lang="en-US" sz="2000" dirty="0" smtClean="0"/>
              <a:t>46</a:t>
            </a:r>
            <a:endParaRPr lang="en-US" sz="2000" dirty="0"/>
          </a:p>
        </p:txBody>
      </p:sp>
      <p:sp>
        <p:nvSpPr>
          <p:cNvPr id="41" name="TextBox 40"/>
          <p:cNvSpPr txBox="1"/>
          <p:nvPr/>
        </p:nvSpPr>
        <p:spPr>
          <a:xfrm>
            <a:off x="8570654" y="16028221"/>
            <a:ext cx="326264" cy="315061"/>
          </a:xfrm>
          <a:prstGeom prst="rect">
            <a:avLst/>
          </a:prstGeom>
          <a:noFill/>
        </p:spPr>
        <p:txBody>
          <a:bodyPr wrap="none" rtlCol="0">
            <a:spAutoFit/>
          </a:bodyPr>
          <a:lstStyle/>
          <a:p>
            <a:r>
              <a:rPr lang="en-US" sz="2000" dirty="0" smtClean="0"/>
              <a:t>53</a:t>
            </a:r>
            <a:endParaRPr lang="en-US" sz="2000" dirty="0"/>
          </a:p>
        </p:txBody>
      </p:sp>
      <p:sp>
        <p:nvSpPr>
          <p:cNvPr id="42" name="TextBox 41"/>
          <p:cNvSpPr txBox="1"/>
          <p:nvPr/>
        </p:nvSpPr>
        <p:spPr>
          <a:xfrm>
            <a:off x="10020628" y="16028221"/>
            <a:ext cx="326264" cy="315061"/>
          </a:xfrm>
          <a:prstGeom prst="rect">
            <a:avLst/>
          </a:prstGeom>
          <a:noFill/>
        </p:spPr>
        <p:txBody>
          <a:bodyPr wrap="none" rtlCol="0">
            <a:spAutoFit/>
          </a:bodyPr>
          <a:lstStyle/>
          <a:p>
            <a:r>
              <a:rPr lang="en-US" sz="2000" dirty="0" smtClean="0"/>
              <a:t>63</a:t>
            </a:r>
            <a:endParaRPr lang="en-US" sz="2000" dirty="0"/>
          </a:p>
        </p:txBody>
      </p:sp>
      <p:cxnSp>
        <p:nvCxnSpPr>
          <p:cNvPr id="43" name="Straight Connector 42"/>
          <p:cNvCxnSpPr/>
          <p:nvPr/>
        </p:nvCxnSpPr>
        <p:spPr>
          <a:xfrm>
            <a:off x="9573952" y="13554482"/>
            <a:ext cx="257368" cy="0"/>
          </a:xfrm>
          <a:prstGeom prst="line">
            <a:avLst/>
          </a:prstGeom>
          <a:ln w="76200"/>
        </p:spPr>
        <p:style>
          <a:lnRef idx="2">
            <a:schemeClr val="accent3"/>
          </a:lnRef>
          <a:fillRef idx="0">
            <a:schemeClr val="accent3"/>
          </a:fillRef>
          <a:effectRef idx="1">
            <a:schemeClr val="accent3"/>
          </a:effectRef>
          <a:fontRef idx="minor">
            <a:schemeClr val="tx1"/>
          </a:fontRef>
        </p:style>
      </p:cxnSp>
      <p:cxnSp>
        <p:nvCxnSpPr>
          <p:cNvPr id="45" name="Straight Connector 44"/>
          <p:cNvCxnSpPr/>
          <p:nvPr/>
        </p:nvCxnSpPr>
        <p:spPr>
          <a:xfrm>
            <a:off x="9573952" y="13803851"/>
            <a:ext cx="257368" cy="0"/>
          </a:xfrm>
          <a:prstGeom prst="line">
            <a:avLst/>
          </a:prstGeom>
          <a:ln w="76200"/>
        </p:spPr>
        <p:style>
          <a:lnRef idx="2">
            <a:schemeClr val="accent4"/>
          </a:lnRef>
          <a:fillRef idx="0">
            <a:schemeClr val="accent4"/>
          </a:fillRef>
          <a:effectRef idx="1">
            <a:schemeClr val="accent4"/>
          </a:effectRef>
          <a:fontRef idx="minor">
            <a:schemeClr val="tx1"/>
          </a:fontRef>
        </p:style>
      </p:cxnSp>
      <p:sp>
        <p:nvSpPr>
          <p:cNvPr id="49" name="TextBox 48"/>
          <p:cNvSpPr txBox="1"/>
          <p:nvPr/>
        </p:nvSpPr>
        <p:spPr>
          <a:xfrm>
            <a:off x="9806108" y="13331012"/>
            <a:ext cx="755305" cy="508945"/>
          </a:xfrm>
          <a:prstGeom prst="rect">
            <a:avLst/>
          </a:prstGeom>
          <a:noFill/>
        </p:spPr>
        <p:txBody>
          <a:bodyPr wrap="none" rtlCol="0">
            <a:spAutoFit/>
          </a:bodyPr>
          <a:lstStyle/>
          <a:p>
            <a:r>
              <a:rPr lang="en-US" sz="1800" dirty="0" smtClean="0"/>
              <a:t>decliners</a:t>
            </a:r>
          </a:p>
          <a:p>
            <a:r>
              <a:rPr lang="en-US" sz="1800" dirty="0" smtClean="0"/>
              <a:t>gainers</a:t>
            </a:r>
            <a:endParaRPr lang="en-US" sz="1800" dirty="0"/>
          </a:p>
        </p:txBody>
      </p:sp>
      <p:sp>
        <p:nvSpPr>
          <p:cNvPr id="52" name="TextBox 51"/>
          <p:cNvSpPr txBox="1"/>
          <p:nvPr/>
        </p:nvSpPr>
        <p:spPr>
          <a:xfrm>
            <a:off x="6705600" y="12069128"/>
            <a:ext cx="4254659" cy="1261884"/>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3600" b="1" dirty="0" smtClean="0"/>
              <a:t>Figure 1</a:t>
            </a:r>
            <a:r>
              <a:rPr lang="en-US" sz="3600" dirty="0" smtClean="0"/>
              <a:t>. </a:t>
            </a:r>
            <a:r>
              <a:rPr lang="en-US" sz="2000" dirty="0" smtClean="0"/>
              <a:t>Sample trajectories of midlife memory gainers and decliners are plotted. </a:t>
            </a:r>
            <a:endParaRPr lang="en-US" sz="2000" dirty="0"/>
          </a:p>
        </p:txBody>
      </p:sp>
      <p:sp>
        <p:nvSpPr>
          <p:cNvPr id="54" name="TextBox 53"/>
          <p:cNvSpPr txBox="1"/>
          <p:nvPr/>
        </p:nvSpPr>
        <p:spPr>
          <a:xfrm>
            <a:off x="990600" y="12039600"/>
            <a:ext cx="5189091" cy="5386090"/>
          </a:xfrm>
          <a:prstGeom prst="rect">
            <a:avLst/>
          </a:prstGeom>
          <a:noFill/>
        </p:spPr>
        <p:txBody>
          <a:bodyPr wrap="square" rtlCol="0">
            <a:spAutoFit/>
          </a:bodyPr>
          <a:lstStyle/>
          <a:p>
            <a:r>
              <a:rPr lang="en-US" sz="3200" b="1" dirty="0" smtClean="0"/>
              <a:t>Assignment of Cognitive Risk profile:</a:t>
            </a:r>
          </a:p>
          <a:p>
            <a:r>
              <a:rPr lang="en-US" sz="2000" dirty="0" smtClean="0"/>
              <a:t>Participants were categorized as gainers (whose cognitive ability improved during midlife), decliners (whose cognitive ability worsened during midlife), and stables (everyone else) (see Figure 1). The cognitive abilities evaluated included executive function and memory. Executive function was represented by a composite of measures of inductive reasoning and word fluency. Memory was measured using delayed recall of words. </a:t>
            </a:r>
          </a:p>
          <a:p>
            <a:endParaRPr lang="en-US" sz="2000" dirty="0" smtClean="0"/>
          </a:p>
          <a:p>
            <a:endParaRPr dirty="0"/>
          </a:p>
          <a:p>
            <a:endParaRPr lang="en-US" sz="2000" dirty="0"/>
          </a:p>
        </p:txBody>
      </p:sp>
      <p:sp>
        <p:nvSpPr>
          <p:cNvPr id="55" name="TextBox 54"/>
          <p:cNvSpPr txBox="1"/>
          <p:nvPr/>
        </p:nvSpPr>
        <p:spPr>
          <a:xfrm>
            <a:off x="983109" y="16741676"/>
            <a:ext cx="10827891" cy="2308324"/>
          </a:xfrm>
          <a:prstGeom prst="rect">
            <a:avLst/>
          </a:prstGeom>
          <a:noFill/>
        </p:spPr>
        <p:txBody>
          <a:bodyPr wrap="square" rtlCol="0">
            <a:spAutoFit/>
          </a:bodyPr>
          <a:lstStyle/>
          <a:p>
            <a:r>
              <a:rPr lang="en-US" sz="3200" b="1" dirty="0" smtClean="0"/>
              <a:t>Personality Assessment: </a:t>
            </a:r>
            <a:r>
              <a:rPr lang="en-US" sz="2000" dirty="0" smtClean="0"/>
              <a:t>Starting in 2001 the NEO Personality Inventory began to be administered and an extension analysis was performed in order to convert the previous measures of personality onto the 5 NEO personality factors, including Openness to Experience (</a:t>
            </a:r>
            <a:r>
              <a:rPr lang="en-US" sz="2000" dirty="0" err="1" smtClean="0"/>
              <a:t>Schaie</a:t>
            </a:r>
            <a:r>
              <a:rPr lang="en-US" sz="2000" dirty="0" smtClean="0"/>
              <a:t>, Willis, &amp; </a:t>
            </a:r>
            <a:r>
              <a:rPr lang="en-US" sz="2000" dirty="0" err="1" smtClean="0"/>
              <a:t>Caskie</a:t>
            </a:r>
            <a:r>
              <a:rPr lang="en-US" sz="2000" dirty="0" smtClean="0"/>
              <a:t>, 2004b).  We used the Openness score at the earliest  available midlife measure of personality for each subject (either age 46 or age 53). </a:t>
            </a:r>
          </a:p>
          <a:p>
            <a:r>
              <a:rPr lang="en-US" sz="3200" b="1" dirty="0" smtClean="0"/>
              <a:t> </a:t>
            </a:r>
            <a:endParaRPr lang="en-US" sz="3200" b="1" dirty="0"/>
          </a:p>
        </p:txBody>
      </p:sp>
      <p:sp>
        <p:nvSpPr>
          <p:cNvPr id="56" name="TextBox 55"/>
          <p:cNvSpPr txBox="1"/>
          <p:nvPr/>
        </p:nvSpPr>
        <p:spPr>
          <a:xfrm>
            <a:off x="983108" y="18440400"/>
            <a:ext cx="10827891" cy="2739211"/>
          </a:xfrm>
          <a:prstGeom prst="rect">
            <a:avLst/>
          </a:prstGeom>
          <a:noFill/>
        </p:spPr>
        <p:txBody>
          <a:bodyPr wrap="square" rtlCol="0">
            <a:spAutoFit/>
          </a:bodyPr>
          <a:lstStyle/>
          <a:p>
            <a:r>
              <a:rPr lang="en-US" sz="3200" b="1" dirty="0" smtClean="0"/>
              <a:t>Structural Brain Imaging (MRI) Measures: </a:t>
            </a:r>
            <a:r>
              <a:rPr lang="en-US" sz="2000" dirty="0" smtClean="0"/>
              <a:t>Using a 3-T Philips </a:t>
            </a:r>
            <a:r>
              <a:rPr lang="en-US" sz="2000" dirty="0" err="1" smtClean="0"/>
              <a:t>Achieva</a:t>
            </a:r>
            <a:r>
              <a:rPr lang="en-US" sz="2000" dirty="0" smtClean="0"/>
              <a:t> we have acquired structural T1 MP-RAGE images (160 slices, TE=3.5s, TR=7.5s, slice thickness=1mm). Volumetric estimates of right and left </a:t>
            </a:r>
            <a:r>
              <a:rPr lang="en-US" sz="2000" dirty="0" err="1" smtClean="0"/>
              <a:t>hippocampi</a:t>
            </a:r>
            <a:r>
              <a:rPr lang="en-US" sz="2000" dirty="0" smtClean="0"/>
              <a:t> were calculated using LDDMM large deformation </a:t>
            </a:r>
            <a:r>
              <a:rPr lang="en-US" sz="2000" dirty="0" err="1" smtClean="0"/>
              <a:t>diffeomorphic</a:t>
            </a:r>
            <a:r>
              <a:rPr lang="en-US" sz="2000" dirty="0" smtClean="0"/>
              <a:t> metric mapping).</a:t>
            </a:r>
            <a:r>
              <a:rPr lang="en-US" sz="2000" b="1" dirty="0" smtClean="0"/>
              <a:t> </a:t>
            </a:r>
            <a:r>
              <a:rPr lang="en-US" sz="2000" dirty="0" smtClean="0"/>
              <a:t>Prefrontal GM and WM volumes were determined in a frontal brain slab defined by isolating the image slices in the coronal plane that lie between the most anterior point of the corpus </a:t>
            </a:r>
            <a:r>
              <a:rPr lang="en-US" sz="2000" dirty="0" err="1" smtClean="0"/>
              <a:t>callosum</a:t>
            </a:r>
            <a:r>
              <a:rPr lang="en-US" sz="2000" dirty="0" smtClean="0"/>
              <a:t> and the point that is 40% of the distance between this point and the most anterior point of the brain. Grey white segmentation was performed using FSL FAST.  Percentage Brain Volume change within subjects over 2 years was calculated using FSL </a:t>
            </a:r>
            <a:r>
              <a:rPr lang="en-US" sz="2000" dirty="0" err="1" smtClean="0"/>
              <a:t>siena</a:t>
            </a:r>
            <a:r>
              <a:rPr lang="en-US" sz="2000" dirty="0" smtClean="0"/>
              <a:t>.</a:t>
            </a:r>
            <a:endParaRPr lang="en-US" sz="2000" b="1" dirty="0"/>
          </a:p>
        </p:txBody>
      </p:sp>
      <p:sp>
        <p:nvSpPr>
          <p:cNvPr id="57" name="TextBox 56"/>
          <p:cNvSpPr txBox="1"/>
          <p:nvPr/>
        </p:nvSpPr>
        <p:spPr>
          <a:xfrm>
            <a:off x="17880631" y="5334000"/>
            <a:ext cx="559769" cy="707886"/>
          </a:xfrm>
          <a:prstGeom prst="rect">
            <a:avLst/>
          </a:prstGeom>
          <a:noFill/>
        </p:spPr>
        <p:txBody>
          <a:bodyPr wrap="none" rtlCol="0">
            <a:spAutoFit/>
          </a:bodyPr>
          <a:lstStyle/>
          <a:p>
            <a:r>
              <a:rPr lang="en-US" sz="4000" dirty="0" smtClean="0"/>
              <a:t>a.</a:t>
            </a:r>
            <a:endParaRPr lang="en-US" sz="4000" dirty="0"/>
          </a:p>
        </p:txBody>
      </p:sp>
      <p:sp>
        <p:nvSpPr>
          <p:cNvPr id="58" name="TextBox 57"/>
          <p:cNvSpPr txBox="1"/>
          <p:nvPr/>
        </p:nvSpPr>
        <p:spPr>
          <a:xfrm>
            <a:off x="24384000" y="7239000"/>
            <a:ext cx="583814" cy="707886"/>
          </a:xfrm>
          <a:prstGeom prst="rect">
            <a:avLst/>
          </a:prstGeom>
          <a:noFill/>
        </p:spPr>
        <p:txBody>
          <a:bodyPr wrap="none" rtlCol="0">
            <a:spAutoFit/>
          </a:bodyPr>
          <a:lstStyle/>
          <a:p>
            <a:r>
              <a:rPr lang="en-US" sz="4000" dirty="0" smtClean="0"/>
              <a:t>b.</a:t>
            </a:r>
            <a:endParaRPr lang="en-US" sz="4000" dirty="0"/>
          </a:p>
        </p:txBody>
      </p:sp>
      <p:sp>
        <p:nvSpPr>
          <p:cNvPr id="60" name="Rectangle 59"/>
          <p:cNvSpPr/>
          <p:nvPr/>
        </p:nvSpPr>
        <p:spPr>
          <a:xfrm>
            <a:off x="6409909" y="12069128"/>
            <a:ext cx="5020091" cy="4771072"/>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18135600" y="4114800"/>
            <a:ext cx="13733688" cy="1046440"/>
          </a:xfrm>
          <a:prstGeom prst="rect">
            <a:avLst/>
          </a:prstGeom>
          <a:noFill/>
        </p:spPr>
        <p:txBody>
          <a:bodyPr wrap="square" rtlCol="0">
            <a:spAutoFit/>
          </a:bodyPr>
          <a:lstStyle/>
          <a:p>
            <a:r>
              <a:rPr lang="en-US" sz="3600" b="1" dirty="0" smtClean="0"/>
              <a:t>Table 1</a:t>
            </a:r>
            <a:r>
              <a:rPr lang="en-US" dirty="0" smtClean="0"/>
              <a:t>. </a:t>
            </a:r>
            <a:r>
              <a:rPr lang="en-US" sz="3600" dirty="0" smtClean="0"/>
              <a:t>Validation of measure of Openness to Experience</a:t>
            </a:r>
            <a:endParaRPr lang="en-US" sz="2000" dirty="0"/>
          </a:p>
        </p:txBody>
      </p:sp>
      <p:sp>
        <p:nvSpPr>
          <p:cNvPr id="62" name="TextBox 61"/>
          <p:cNvSpPr txBox="1"/>
          <p:nvPr/>
        </p:nvSpPr>
        <p:spPr>
          <a:xfrm>
            <a:off x="12880262" y="5257800"/>
            <a:ext cx="5000369" cy="3416320"/>
          </a:xfrm>
          <a:prstGeom prst="rect">
            <a:avLst/>
          </a:prstGeom>
          <a:noFill/>
        </p:spPr>
        <p:txBody>
          <a:bodyPr wrap="square" rtlCol="0">
            <a:spAutoFit/>
          </a:bodyPr>
          <a:lstStyle/>
          <a:p>
            <a:r>
              <a:rPr lang="en-US" sz="2400" dirty="0" smtClean="0"/>
              <a:t>Our midlife measures of Openness to Experience were derived from an extension analysis therefore it was important to validate it using measures of daily activities. Our measure of Openness does correlate with several measures of work and home environment (see Table 1a and 1b).</a:t>
            </a:r>
            <a:endParaRPr lang="en-US" sz="2400" dirty="0"/>
          </a:p>
        </p:txBody>
      </p:sp>
      <p:sp>
        <p:nvSpPr>
          <p:cNvPr id="63" name="Rectangle 62"/>
          <p:cNvSpPr/>
          <p:nvPr/>
        </p:nvSpPr>
        <p:spPr>
          <a:xfrm>
            <a:off x="17880631" y="4267200"/>
            <a:ext cx="13818569" cy="4800600"/>
          </a:xfrm>
          <a:prstGeom prst="rect">
            <a:avLst/>
          </a:prstGeom>
          <a:noFill/>
          <a:ln w="76200">
            <a:solidFill>
              <a:schemeClr val="tx1"/>
            </a:solid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64" name="TextBox 63"/>
          <p:cNvSpPr txBox="1"/>
          <p:nvPr/>
        </p:nvSpPr>
        <p:spPr>
          <a:xfrm>
            <a:off x="12956462" y="8646855"/>
            <a:ext cx="19199938" cy="2554545"/>
          </a:xfrm>
          <a:prstGeom prst="rect">
            <a:avLst/>
          </a:prstGeom>
          <a:noFill/>
        </p:spPr>
        <p:txBody>
          <a:bodyPr wrap="square" rtlCol="0">
            <a:spAutoFit/>
          </a:bodyPr>
          <a:lstStyle/>
          <a:p>
            <a:r>
              <a:rPr lang="en-US" dirty="0" smtClean="0"/>
              <a:t>Goal 1: </a:t>
            </a:r>
            <a:r>
              <a:rPr lang="en-US" sz="3600" dirty="0" smtClean="0">
                <a:solidFill>
                  <a:srgbClr val="000000"/>
                </a:solidFill>
              </a:rPr>
              <a:t>Determine association of change in midlife cognitive ability to midlife personality.</a:t>
            </a:r>
          </a:p>
          <a:p>
            <a:r>
              <a:rPr lang="en-US" sz="1800" dirty="0" smtClean="0">
                <a:solidFill>
                  <a:srgbClr val="000000"/>
                </a:solidFill>
              </a:rPr>
              <a:t>A General Linear model analysis using all 5 NEO personality traits to predict Cognitive Risk status for Executive Function and Memory show that Openness is uniquely related to these cognitive abilities (see Figures 2 and 3). Gainers  have the highest average cognitive ability scores for both executive function and memory (see Figures 2cand 3c).  Education was entered as a nuisance covariate.</a:t>
            </a:r>
          </a:p>
          <a:p>
            <a:endParaRPr lang="en-US" dirty="0"/>
          </a:p>
        </p:txBody>
      </p:sp>
      <p:sp>
        <p:nvSpPr>
          <p:cNvPr id="65" name="TextBox 64"/>
          <p:cNvSpPr txBox="1"/>
          <p:nvPr/>
        </p:nvSpPr>
        <p:spPr>
          <a:xfrm>
            <a:off x="12877800" y="15163800"/>
            <a:ext cx="10058400" cy="2800767"/>
          </a:xfrm>
          <a:prstGeom prst="rect">
            <a:avLst/>
          </a:prstGeom>
          <a:noFill/>
        </p:spPr>
        <p:txBody>
          <a:bodyPr wrap="square" rtlCol="0">
            <a:spAutoFit/>
          </a:bodyPr>
          <a:lstStyle/>
          <a:p>
            <a:r>
              <a:rPr lang="en-US" dirty="0" smtClean="0"/>
              <a:t>Goal 2: </a:t>
            </a:r>
            <a:r>
              <a:rPr lang="en-US" sz="3600" dirty="0" smtClean="0">
                <a:solidFill>
                  <a:srgbClr val="000000"/>
                </a:solidFill>
              </a:rPr>
              <a:t>Investigate whether midlife Openness is predictive of brain volume and atrophy in old age</a:t>
            </a:r>
            <a:r>
              <a:rPr lang="en-US" sz="3600" dirty="0" smtClean="0">
                <a:solidFill>
                  <a:srgbClr val="000000"/>
                </a:solidFill>
              </a:rPr>
              <a:t>. </a:t>
            </a:r>
            <a:r>
              <a:rPr lang="en-US" sz="1400" dirty="0" smtClean="0">
                <a:solidFill>
                  <a:srgbClr val="000000"/>
                </a:solidFill>
              </a:rPr>
              <a:t>A </a:t>
            </a:r>
            <a:r>
              <a:rPr lang="en-US" sz="1400" dirty="0" smtClean="0">
                <a:solidFill>
                  <a:srgbClr val="000000"/>
                </a:solidFill>
              </a:rPr>
              <a:t>correlation analysis showed that Openness correlated significantly with ICV-corrected left hippocampal volume (</a:t>
            </a:r>
            <a:r>
              <a:rPr lang="en-US" sz="1400" b="1" dirty="0" smtClean="0">
                <a:solidFill>
                  <a:srgbClr val="000000"/>
                </a:solidFill>
              </a:rPr>
              <a:t>r=.194, p=.014, N=159</a:t>
            </a:r>
            <a:r>
              <a:rPr lang="en-US" sz="1400" dirty="0" smtClean="0">
                <a:solidFill>
                  <a:srgbClr val="000000"/>
                </a:solidFill>
              </a:rPr>
              <a:t>) (see Figure 4). Openness did not correlate significantly with ICV-corrected prefrontal slab volume, ICV-corrected </a:t>
            </a:r>
            <a:r>
              <a:rPr lang="en-US" sz="1400" smtClean="0">
                <a:solidFill>
                  <a:srgbClr val="000000"/>
                </a:solidFill>
              </a:rPr>
              <a:t>entorhinal</a:t>
            </a:r>
            <a:r>
              <a:rPr lang="en-US" sz="1400" dirty="0" smtClean="0">
                <a:solidFill>
                  <a:srgbClr val="000000"/>
                </a:solidFill>
              </a:rPr>
              <a:t> cortex volume, or percent brain volume change over two years.</a:t>
            </a:r>
          </a:p>
          <a:p>
            <a:endParaRPr lang="en-US" sz="1400" dirty="0"/>
          </a:p>
        </p:txBody>
      </p:sp>
      <p:graphicFrame>
        <p:nvGraphicFramePr>
          <p:cNvPr id="50" name="Chart 49"/>
          <p:cNvGraphicFramePr/>
          <p:nvPr/>
        </p:nvGraphicFramePr>
        <p:xfrm>
          <a:off x="17689444" y="11201400"/>
          <a:ext cx="45720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66" name="TextBox 65"/>
          <p:cNvSpPr txBox="1"/>
          <p:nvPr/>
        </p:nvSpPr>
        <p:spPr>
          <a:xfrm rot="16200000">
            <a:off x="15249556" y="12944445"/>
            <a:ext cx="4800599" cy="400110"/>
          </a:xfrm>
          <a:custGeom>
            <a:avLst/>
            <a:gdLst>
              <a:gd name="connsiteX0" fmla="*/ 0 w 4751673"/>
              <a:gd name="connsiteY0" fmla="*/ 0 h 3477875"/>
              <a:gd name="connsiteX1" fmla="*/ 4751673 w 4751673"/>
              <a:gd name="connsiteY1" fmla="*/ 0 h 3477875"/>
              <a:gd name="connsiteX2" fmla="*/ 4751673 w 4751673"/>
              <a:gd name="connsiteY2" fmla="*/ 3477875 h 3477875"/>
              <a:gd name="connsiteX3" fmla="*/ 0 w 4751673"/>
              <a:gd name="connsiteY3" fmla="*/ 3477875 h 3477875"/>
              <a:gd name="connsiteX4" fmla="*/ 0 w 4751673"/>
              <a:gd name="connsiteY4" fmla="*/ 0 h 3477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51673" h="3477875">
                <a:moveTo>
                  <a:pt x="0" y="0"/>
                </a:moveTo>
                <a:lnTo>
                  <a:pt x="4751673" y="0"/>
                </a:lnTo>
                <a:lnTo>
                  <a:pt x="4751673" y="3477875"/>
                </a:lnTo>
                <a:lnTo>
                  <a:pt x="0" y="3477875"/>
                </a:lnTo>
                <a:lnTo>
                  <a:pt x="0" y="0"/>
                </a:lnTo>
                <a:close/>
              </a:path>
            </a:pathLst>
          </a:custGeom>
          <a:noFill/>
        </p:spPr>
        <p:txBody>
          <a:bodyPr wrap="square" rtlCol="0">
            <a:spAutoFit/>
          </a:bodyPr>
          <a:lstStyle/>
          <a:p>
            <a:pPr marL="742950"/>
            <a:r>
              <a:rPr lang="en-US" sz="2000" b="1" dirty="0" smtClean="0"/>
              <a:t>Openness to </a:t>
            </a:r>
            <a:r>
              <a:rPr lang="en-US" sz="2000" b="1" dirty="0" smtClean="0"/>
              <a:t>Experience (SE)</a:t>
            </a:r>
          </a:p>
          <a:p>
            <a:pPr marL="742950"/>
            <a:endParaRPr lang="en-US" sz="2000" b="1" dirty="0"/>
          </a:p>
        </p:txBody>
      </p:sp>
      <p:sp>
        <p:nvSpPr>
          <p:cNvPr id="69" name="TextBox 68"/>
          <p:cNvSpPr txBox="1"/>
          <p:nvPr/>
        </p:nvSpPr>
        <p:spPr>
          <a:xfrm>
            <a:off x="17852888" y="14760714"/>
            <a:ext cx="4800599" cy="707886"/>
          </a:xfrm>
          <a:custGeom>
            <a:avLst/>
            <a:gdLst>
              <a:gd name="connsiteX0" fmla="*/ 0 w 4751673"/>
              <a:gd name="connsiteY0" fmla="*/ 0 h 3477875"/>
              <a:gd name="connsiteX1" fmla="*/ 4751673 w 4751673"/>
              <a:gd name="connsiteY1" fmla="*/ 0 h 3477875"/>
              <a:gd name="connsiteX2" fmla="*/ 4751673 w 4751673"/>
              <a:gd name="connsiteY2" fmla="*/ 3477875 h 3477875"/>
              <a:gd name="connsiteX3" fmla="*/ 0 w 4751673"/>
              <a:gd name="connsiteY3" fmla="*/ 3477875 h 3477875"/>
              <a:gd name="connsiteX4" fmla="*/ 0 w 4751673"/>
              <a:gd name="connsiteY4" fmla="*/ 0 h 3477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51673" h="3477875">
                <a:moveTo>
                  <a:pt x="0" y="0"/>
                </a:moveTo>
                <a:lnTo>
                  <a:pt x="4751673" y="0"/>
                </a:lnTo>
                <a:lnTo>
                  <a:pt x="4751673" y="3477875"/>
                </a:lnTo>
                <a:lnTo>
                  <a:pt x="0" y="3477875"/>
                </a:lnTo>
                <a:lnTo>
                  <a:pt x="0" y="0"/>
                </a:lnTo>
                <a:close/>
              </a:path>
            </a:pathLst>
          </a:custGeom>
          <a:noFill/>
        </p:spPr>
        <p:txBody>
          <a:bodyPr wrap="square" rtlCol="0">
            <a:spAutoFit/>
          </a:bodyPr>
          <a:lstStyle/>
          <a:p>
            <a:pPr marL="742950"/>
            <a:r>
              <a:rPr lang="en-US" sz="2000" b="1" dirty="0" smtClean="0"/>
              <a:t>Executive Ability Status</a:t>
            </a:r>
          </a:p>
          <a:p>
            <a:pPr marL="742950"/>
            <a:endParaRPr lang="en-US" sz="2000" dirty="0"/>
          </a:p>
        </p:txBody>
      </p:sp>
      <p:graphicFrame>
        <p:nvGraphicFramePr>
          <p:cNvPr id="70" name="Chart 69"/>
          <p:cNvGraphicFramePr/>
          <p:nvPr/>
        </p:nvGraphicFramePr>
        <p:xfrm>
          <a:off x="27508200" y="11063514"/>
          <a:ext cx="4267200" cy="3831772"/>
        </p:xfrm>
        <a:graphic>
          <a:graphicData uri="http://schemas.openxmlformats.org/drawingml/2006/chart">
            <c:chart xmlns:c="http://schemas.openxmlformats.org/drawingml/2006/chart" xmlns:r="http://schemas.openxmlformats.org/officeDocument/2006/relationships" r:id="rId5"/>
          </a:graphicData>
        </a:graphic>
      </p:graphicFrame>
      <p:sp>
        <p:nvSpPr>
          <p:cNvPr id="71" name="TextBox 70"/>
          <p:cNvSpPr txBox="1"/>
          <p:nvPr/>
        </p:nvSpPr>
        <p:spPr>
          <a:xfrm rot="16200000">
            <a:off x="24888855" y="12906345"/>
            <a:ext cx="5029200" cy="400110"/>
          </a:xfrm>
          <a:custGeom>
            <a:avLst/>
            <a:gdLst>
              <a:gd name="connsiteX0" fmla="*/ 0 w 4751673"/>
              <a:gd name="connsiteY0" fmla="*/ 0 h 3477875"/>
              <a:gd name="connsiteX1" fmla="*/ 4751673 w 4751673"/>
              <a:gd name="connsiteY1" fmla="*/ 0 h 3477875"/>
              <a:gd name="connsiteX2" fmla="*/ 4751673 w 4751673"/>
              <a:gd name="connsiteY2" fmla="*/ 3477875 h 3477875"/>
              <a:gd name="connsiteX3" fmla="*/ 0 w 4751673"/>
              <a:gd name="connsiteY3" fmla="*/ 3477875 h 3477875"/>
              <a:gd name="connsiteX4" fmla="*/ 0 w 4751673"/>
              <a:gd name="connsiteY4" fmla="*/ 0 h 3477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51673" h="3477875">
                <a:moveTo>
                  <a:pt x="0" y="0"/>
                </a:moveTo>
                <a:lnTo>
                  <a:pt x="4751673" y="0"/>
                </a:lnTo>
                <a:lnTo>
                  <a:pt x="4751673" y="3477875"/>
                </a:lnTo>
                <a:lnTo>
                  <a:pt x="0" y="3477875"/>
                </a:lnTo>
                <a:lnTo>
                  <a:pt x="0" y="0"/>
                </a:lnTo>
                <a:close/>
              </a:path>
            </a:pathLst>
          </a:custGeom>
          <a:noFill/>
        </p:spPr>
        <p:txBody>
          <a:bodyPr wrap="square" rtlCol="0">
            <a:spAutoFit/>
          </a:bodyPr>
          <a:lstStyle/>
          <a:p>
            <a:pPr marL="742950"/>
            <a:r>
              <a:rPr lang="en-US" sz="2000" b="1" dirty="0" smtClean="0"/>
              <a:t>Openness to </a:t>
            </a:r>
            <a:r>
              <a:rPr lang="en-US" sz="2000" b="1" dirty="0" smtClean="0"/>
              <a:t>Experience (SE) </a:t>
            </a:r>
            <a:endParaRPr lang="en-US" sz="2000" b="1" dirty="0"/>
          </a:p>
        </p:txBody>
      </p:sp>
      <p:sp>
        <p:nvSpPr>
          <p:cNvPr id="72" name="TextBox 71"/>
          <p:cNvSpPr txBox="1"/>
          <p:nvPr/>
        </p:nvSpPr>
        <p:spPr>
          <a:xfrm>
            <a:off x="27660601" y="14792320"/>
            <a:ext cx="4800599" cy="741595"/>
          </a:xfrm>
          <a:custGeom>
            <a:avLst/>
            <a:gdLst>
              <a:gd name="connsiteX0" fmla="*/ 0 w 4751673"/>
              <a:gd name="connsiteY0" fmla="*/ 0 h 3477875"/>
              <a:gd name="connsiteX1" fmla="*/ 4751673 w 4751673"/>
              <a:gd name="connsiteY1" fmla="*/ 0 h 3477875"/>
              <a:gd name="connsiteX2" fmla="*/ 4751673 w 4751673"/>
              <a:gd name="connsiteY2" fmla="*/ 3477875 h 3477875"/>
              <a:gd name="connsiteX3" fmla="*/ 0 w 4751673"/>
              <a:gd name="connsiteY3" fmla="*/ 3477875 h 3477875"/>
              <a:gd name="connsiteX4" fmla="*/ 0 w 4751673"/>
              <a:gd name="connsiteY4" fmla="*/ 0 h 3477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51673" h="3477875">
                <a:moveTo>
                  <a:pt x="0" y="0"/>
                </a:moveTo>
                <a:lnTo>
                  <a:pt x="4751673" y="0"/>
                </a:lnTo>
                <a:lnTo>
                  <a:pt x="4751673" y="3477875"/>
                </a:lnTo>
                <a:lnTo>
                  <a:pt x="0" y="3477875"/>
                </a:lnTo>
                <a:lnTo>
                  <a:pt x="0" y="0"/>
                </a:lnTo>
                <a:close/>
              </a:path>
            </a:pathLst>
          </a:custGeom>
          <a:noFill/>
        </p:spPr>
        <p:txBody>
          <a:bodyPr wrap="square" rtlCol="0">
            <a:spAutoFit/>
          </a:bodyPr>
          <a:lstStyle/>
          <a:p>
            <a:pPr marL="742950"/>
            <a:r>
              <a:rPr lang="en-US" sz="2000" b="1" dirty="0" smtClean="0"/>
              <a:t>Memory Ability Status</a:t>
            </a:r>
          </a:p>
          <a:p>
            <a:pPr marL="742950"/>
            <a:endParaRPr lang="en-US" sz="2000" dirty="0"/>
          </a:p>
        </p:txBody>
      </p:sp>
      <p:graphicFrame>
        <p:nvGraphicFramePr>
          <p:cNvPr id="75" name="Table 74"/>
          <p:cNvGraphicFramePr>
            <a:graphicFrameLocks noGrp="1"/>
          </p:cNvGraphicFramePr>
          <p:nvPr/>
        </p:nvGraphicFramePr>
        <p:xfrm>
          <a:off x="13106400" y="12862559"/>
          <a:ext cx="4267200" cy="2225040"/>
        </p:xfrm>
        <a:graphic>
          <a:graphicData uri="http://schemas.openxmlformats.org/drawingml/2006/table">
            <a:tbl>
              <a:tblPr firstRow="1" bandRow="1">
                <a:tableStyleId>{7DF18680-E054-41AD-8BC1-D1AEF772440D}</a:tableStyleId>
              </a:tblPr>
              <a:tblGrid>
                <a:gridCol w="2209800"/>
                <a:gridCol w="457200"/>
                <a:gridCol w="838200"/>
                <a:gridCol w="762000"/>
              </a:tblGrid>
              <a:tr h="370840">
                <a:tc>
                  <a:txBody>
                    <a:bodyPr/>
                    <a:lstStyle/>
                    <a:p>
                      <a:r>
                        <a:rPr lang="en-US" sz="1800" dirty="0" smtClean="0"/>
                        <a:t>Executive ability</a:t>
                      </a:r>
                      <a:endParaRPr lang="en-US" sz="1800" dirty="0"/>
                    </a:p>
                  </a:txBody>
                  <a:tcPr/>
                </a:tc>
                <a:tc>
                  <a:txBody>
                    <a:bodyPr/>
                    <a:lstStyle/>
                    <a:p>
                      <a:r>
                        <a:rPr lang="en-US" sz="1800" dirty="0" err="1" smtClean="0"/>
                        <a:t>df</a:t>
                      </a:r>
                      <a:endParaRPr lang="en-US" sz="1800" dirty="0"/>
                    </a:p>
                  </a:txBody>
                  <a:tcPr/>
                </a:tc>
                <a:tc>
                  <a:txBody>
                    <a:bodyPr/>
                    <a:lstStyle/>
                    <a:p>
                      <a:pPr algn="ctr"/>
                      <a:r>
                        <a:rPr lang="en-US" sz="1800" dirty="0" smtClean="0"/>
                        <a:t>F</a:t>
                      </a:r>
                      <a:endParaRPr lang="en-US" sz="1800" dirty="0"/>
                    </a:p>
                  </a:txBody>
                  <a:tcPr/>
                </a:tc>
                <a:tc>
                  <a:txBody>
                    <a:bodyPr/>
                    <a:lstStyle/>
                    <a:p>
                      <a:pPr algn="ctr"/>
                      <a:r>
                        <a:rPr lang="en-US" sz="1800" dirty="0" err="1" smtClean="0"/>
                        <a:t>p</a:t>
                      </a:r>
                      <a:endParaRPr lang="en-US" sz="1800" dirty="0"/>
                    </a:p>
                  </a:txBody>
                  <a:tcPr/>
                </a:tc>
              </a:tr>
              <a:tr h="370840">
                <a:tc>
                  <a:txBody>
                    <a:bodyPr/>
                    <a:lstStyle/>
                    <a:p>
                      <a:r>
                        <a:rPr lang="en-US" sz="1800" dirty="0" smtClean="0"/>
                        <a:t>Neuroticism</a:t>
                      </a:r>
                      <a:endParaRPr lang="en-US" sz="1800" dirty="0"/>
                    </a:p>
                  </a:txBody>
                  <a:tcPr/>
                </a:tc>
                <a:tc>
                  <a:txBody>
                    <a:bodyPr/>
                    <a:lstStyle/>
                    <a:p>
                      <a:r>
                        <a:rPr lang="en-US" sz="1800" dirty="0" smtClean="0"/>
                        <a:t>2</a:t>
                      </a:r>
                      <a:endParaRPr lang="en-US" sz="1800" dirty="0"/>
                    </a:p>
                  </a:txBody>
                  <a:tcPr/>
                </a:tc>
                <a:tc>
                  <a:txBody>
                    <a:bodyPr/>
                    <a:lstStyle/>
                    <a:p>
                      <a:pPr algn="ctr"/>
                      <a:r>
                        <a:rPr lang="en-US" sz="1800" dirty="0" smtClean="0"/>
                        <a:t>.078</a:t>
                      </a:r>
                      <a:endParaRPr lang="en-US" sz="1800" dirty="0"/>
                    </a:p>
                  </a:txBody>
                  <a:tcPr/>
                </a:tc>
                <a:tc>
                  <a:txBody>
                    <a:bodyPr/>
                    <a:lstStyle/>
                    <a:p>
                      <a:pPr algn="ctr"/>
                      <a:r>
                        <a:rPr lang="en-US" sz="1800" dirty="0" smtClean="0"/>
                        <a:t>.925</a:t>
                      </a:r>
                      <a:endParaRPr lang="en-US" sz="1800" dirty="0"/>
                    </a:p>
                  </a:txBody>
                  <a:tcPr/>
                </a:tc>
              </a:tr>
              <a:tr h="370840">
                <a:tc>
                  <a:txBody>
                    <a:bodyPr/>
                    <a:lstStyle/>
                    <a:p>
                      <a:r>
                        <a:rPr lang="en-US" sz="1800" dirty="0" smtClean="0"/>
                        <a:t>Extraversion</a:t>
                      </a:r>
                      <a:endParaRPr lang="en-US" sz="1800" dirty="0"/>
                    </a:p>
                  </a:txBody>
                  <a:tcPr/>
                </a:tc>
                <a:tc>
                  <a:txBody>
                    <a:bodyPr/>
                    <a:lstStyle/>
                    <a:p>
                      <a:r>
                        <a:rPr lang="en-US" sz="1800" dirty="0" smtClean="0"/>
                        <a:t>2</a:t>
                      </a:r>
                      <a:endParaRPr lang="en-US" sz="1800" dirty="0"/>
                    </a:p>
                  </a:txBody>
                  <a:tcPr/>
                </a:tc>
                <a:tc>
                  <a:txBody>
                    <a:bodyPr/>
                    <a:lstStyle/>
                    <a:p>
                      <a:pPr algn="ctr"/>
                      <a:r>
                        <a:rPr lang="en-US" sz="1800" dirty="0" smtClean="0"/>
                        <a:t>1.065</a:t>
                      </a:r>
                      <a:endParaRPr lang="en-US" sz="1800" dirty="0"/>
                    </a:p>
                  </a:txBody>
                  <a:tcPr/>
                </a:tc>
                <a:tc>
                  <a:txBody>
                    <a:bodyPr/>
                    <a:lstStyle/>
                    <a:p>
                      <a:pPr algn="ctr"/>
                      <a:r>
                        <a:rPr lang="en-US" sz="1800" dirty="0" smtClean="0"/>
                        <a:t>.345</a:t>
                      </a:r>
                      <a:endParaRPr lang="en-US" sz="1800" dirty="0"/>
                    </a:p>
                  </a:txBody>
                  <a:tcPr/>
                </a:tc>
              </a:tr>
              <a:tr h="370840">
                <a:tc>
                  <a:txBody>
                    <a:bodyPr/>
                    <a:lstStyle/>
                    <a:p>
                      <a:r>
                        <a:rPr lang="en-US" sz="1800" dirty="0" smtClean="0"/>
                        <a:t>Openness</a:t>
                      </a:r>
                      <a:endParaRPr lang="en-US" sz="1800" dirty="0"/>
                    </a:p>
                  </a:txBody>
                  <a:tcPr/>
                </a:tc>
                <a:tc>
                  <a:txBody>
                    <a:bodyPr/>
                    <a:lstStyle/>
                    <a:p>
                      <a:r>
                        <a:rPr lang="en-US" sz="1800" dirty="0" smtClean="0"/>
                        <a:t>2</a:t>
                      </a:r>
                      <a:endParaRPr lang="en-US" sz="1800" dirty="0"/>
                    </a:p>
                  </a:txBody>
                  <a:tcPr/>
                </a:tc>
                <a:tc>
                  <a:txBody>
                    <a:bodyPr/>
                    <a:lstStyle/>
                    <a:p>
                      <a:pPr algn="ctr"/>
                      <a:r>
                        <a:rPr lang="en-US" sz="1800" dirty="0" smtClean="0"/>
                        <a:t>5.626</a:t>
                      </a:r>
                      <a:endParaRPr lang="en-US" sz="1800" dirty="0"/>
                    </a:p>
                  </a:txBody>
                  <a:tcPr/>
                </a:tc>
                <a:tc>
                  <a:txBody>
                    <a:bodyPr/>
                    <a:lstStyle/>
                    <a:p>
                      <a:pPr algn="ctr"/>
                      <a:r>
                        <a:rPr lang="en-US" sz="1800" dirty="0" smtClean="0"/>
                        <a:t>.004</a:t>
                      </a:r>
                      <a:endParaRPr lang="en-US" sz="1800" dirty="0"/>
                    </a:p>
                  </a:txBody>
                  <a:tcPr/>
                </a:tc>
              </a:tr>
              <a:tr h="370840">
                <a:tc>
                  <a:txBody>
                    <a:bodyPr/>
                    <a:lstStyle/>
                    <a:p>
                      <a:r>
                        <a:rPr lang="en-US" sz="1800" dirty="0" smtClean="0"/>
                        <a:t>Agreeableness</a:t>
                      </a:r>
                      <a:endParaRPr lang="en-US" sz="1800" dirty="0"/>
                    </a:p>
                  </a:txBody>
                  <a:tcPr/>
                </a:tc>
                <a:tc>
                  <a:txBody>
                    <a:bodyPr/>
                    <a:lstStyle/>
                    <a:p>
                      <a:r>
                        <a:rPr lang="en-US" sz="1800" dirty="0" smtClean="0"/>
                        <a:t>2</a:t>
                      </a:r>
                      <a:endParaRPr lang="en-US" sz="1800" dirty="0"/>
                    </a:p>
                  </a:txBody>
                  <a:tcPr/>
                </a:tc>
                <a:tc>
                  <a:txBody>
                    <a:bodyPr/>
                    <a:lstStyle/>
                    <a:p>
                      <a:pPr algn="ctr"/>
                      <a:r>
                        <a:rPr lang="en-US" sz="1800" dirty="0" smtClean="0"/>
                        <a:t>2.029</a:t>
                      </a:r>
                      <a:endParaRPr lang="en-US" sz="1800" dirty="0"/>
                    </a:p>
                  </a:txBody>
                  <a:tcPr/>
                </a:tc>
                <a:tc>
                  <a:txBody>
                    <a:bodyPr/>
                    <a:lstStyle/>
                    <a:p>
                      <a:pPr algn="ctr"/>
                      <a:r>
                        <a:rPr lang="en-US" sz="1800" dirty="0" smtClean="0"/>
                        <a:t>.132</a:t>
                      </a:r>
                      <a:endParaRPr lang="en-US" sz="1800" dirty="0"/>
                    </a:p>
                  </a:txBody>
                  <a:tcPr/>
                </a:tc>
              </a:tr>
              <a:tr h="370840">
                <a:tc>
                  <a:txBody>
                    <a:bodyPr/>
                    <a:lstStyle/>
                    <a:p>
                      <a:r>
                        <a:rPr lang="en-US" sz="1800" dirty="0" smtClean="0"/>
                        <a:t>Conscientiousness</a:t>
                      </a:r>
                      <a:endParaRPr lang="en-US" sz="1800" dirty="0"/>
                    </a:p>
                  </a:txBody>
                  <a:tcPr/>
                </a:tc>
                <a:tc>
                  <a:txBody>
                    <a:bodyPr/>
                    <a:lstStyle/>
                    <a:p>
                      <a:r>
                        <a:rPr lang="en-US" sz="1800" dirty="0" smtClean="0"/>
                        <a:t>2</a:t>
                      </a:r>
                      <a:endParaRPr lang="en-US" sz="1800" dirty="0"/>
                    </a:p>
                  </a:txBody>
                  <a:tcPr/>
                </a:tc>
                <a:tc>
                  <a:txBody>
                    <a:bodyPr/>
                    <a:lstStyle/>
                    <a:p>
                      <a:pPr algn="ctr"/>
                      <a:r>
                        <a:rPr lang="en-US" sz="1800" dirty="0" smtClean="0"/>
                        <a:t>.204</a:t>
                      </a:r>
                      <a:endParaRPr lang="en-US" sz="1800" dirty="0"/>
                    </a:p>
                  </a:txBody>
                  <a:tcPr/>
                </a:tc>
                <a:tc>
                  <a:txBody>
                    <a:bodyPr/>
                    <a:lstStyle/>
                    <a:p>
                      <a:pPr algn="ctr"/>
                      <a:r>
                        <a:rPr lang="en-US" sz="1800" dirty="0" smtClean="0"/>
                        <a:t>.815</a:t>
                      </a:r>
                      <a:endParaRPr lang="en-US" sz="1800" dirty="0"/>
                    </a:p>
                  </a:txBody>
                  <a:tcPr/>
                </a:tc>
              </a:tr>
            </a:tbl>
          </a:graphicData>
        </a:graphic>
      </p:graphicFrame>
      <p:graphicFrame>
        <p:nvGraphicFramePr>
          <p:cNvPr id="84" name="Table 83"/>
          <p:cNvGraphicFramePr>
            <a:graphicFrameLocks noGrp="1"/>
          </p:cNvGraphicFramePr>
          <p:nvPr/>
        </p:nvGraphicFramePr>
        <p:xfrm>
          <a:off x="13563600" y="11257279"/>
          <a:ext cx="3276600" cy="1483360"/>
        </p:xfrm>
        <a:graphic>
          <a:graphicData uri="http://schemas.openxmlformats.org/drawingml/2006/table">
            <a:tbl>
              <a:tblPr firstRow="1" bandRow="1">
                <a:tableStyleId>{7DF18680-E054-41AD-8BC1-D1AEF772440D}</a:tableStyleId>
              </a:tblPr>
              <a:tblGrid>
                <a:gridCol w="2031492"/>
                <a:gridCol w="1245108"/>
              </a:tblGrid>
              <a:tr h="370840">
                <a:tc>
                  <a:txBody>
                    <a:bodyPr/>
                    <a:lstStyle/>
                    <a:p>
                      <a:pPr algn="ctr"/>
                      <a:r>
                        <a:rPr lang="en-US" sz="1800" dirty="0" smtClean="0"/>
                        <a:t>Executive status</a:t>
                      </a:r>
                      <a:endParaRPr lang="en-US" sz="1800" dirty="0"/>
                    </a:p>
                  </a:txBody>
                  <a:tcPr/>
                </a:tc>
                <a:tc>
                  <a:txBody>
                    <a:bodyPr/>
                    <a:lstStyle/>
                    <a:p>
                      <a:pPr algn="ctr"/>
                      <a:r>
                        <a:rPr lang="en-US" sz="1800" dirty="0" smtClean="0"/>
                        <a:t>n</a:t>
                      </a:r>
                      <a:endParaRPr lang="en-US" sz="1800" dirty="0"/>
                    </a:p>
                  </a:txBody>
                  <a:tcPr/>
                </a:tc>
              </a:tr>
              <a:tr h="314960">
                <a:tc>
                  <a:txBody>
                    <a:bodyPr/>
                    <a:lstStyle/>
                    <a:p>
                      <a:r>
                        <a:rPr lang="en-US" sz="1800" dirty="0" smtClean="0"/>
                        <a:t>Decline</a:t>
                      </a:r>
                      <a:endParaRPr lang="en-US" sz="1800" dirty="0"/>
                    </a:p>
                  </a:txBody>
                  <a:tcPr/>
                </a:tc>
                <a:tc>
                  <a:txBody>
                    <a:bodyPr/>
                    <a:lstStyle/>
                    <a:p>
                      <a:pPr algn="ctr"/>
                      <a:r>
                        <a:rPr lang="en-US" sz="1800" dirty="0" smtClean="0"/>
                        <a:t>131</a:t>
                      </a:r>
                      <a:endParaRPr lang="en-US" sz="1800" dirty="0"/>
                    </a:p>
                  </a:txBody>
                  <a:tcPr/>
                </a:tc>
              </a:tr>
              <a:tr h="330200">
                <a:tc>
                  <a:txBody>
                    <a:bodyPr/>
                    <a:lstStyle/>
                    <a:p>
                      <a:r>
                        <a:rPr lang="en-US" sz="1800" dirty="0" smtClean="0"/>
                        <a:t>Gain</a:t>
                      </a:r>
                      <a:endParaRPr lang="en-US" sz="1800" dirty="0"/>
                    </a:p>
                  </a:txBody>
                  <a:tcPr/>
                </a:tc>
                <a:tc>
                  <a:txBody>
                    <a:bodyPr/>
                    <a:lstStyle/>
                    <a:p>
                      <a:pPr algn="ctr"/>
                      <a:r>
                        <a:rPr lang="en-US" sz="1800" dirty="0" smtClean="0"/>
                        <a:t>91</a:t>
                      </a:r>
                      <a:endParaRPr lang="en-US" sz="1800" dirty="0"/>
                    </a:p>
                  </a:txBody>
                  <a:tcPr/>
                </a:tc>
              </a:tr>
              <a:tr h="193040">
                <a:tc>
                  <a:txBody>
                    <a:bodyPr/>
                    <a:lstStyle/>
                    <a:p>
                      <a:r>
                        <a:rPr lang="en-US" sz="1800" dirty="0" smtClean="0"/>
                        <a:t>Stable</a:t>
                      </a:r>
                      <a:endParaRPr lang="en-US" sz="1800" dirty="0"/>
                    </a:p>
                  </a:txBody>
                  <a:tcPr/>
                </a:tc>
                <a:tc>
                  <a:txBody>
                    <a:bodyPr/>
                    <a:lstStyle/>
                    <a:p>
                      <a:pPr algn="ctr"/>
                      <a:r>
                        <a:rPr lang="en-US" sz="1800" dirty="0" smtClean="0"/>
                        <a:t>754</a:t>
                      </a:r>
                      <a:endParaRPr lang="en-US" sz="1800" dirty="0"/>
                    </a:p>
                  </a:txBody>
                  <a:tcPr/>
                </a:tc>
              </a:tr>
            </a:tbl>
          </a:graphicData>
        </a:graphic>
      </p:graphicFrame>
      <p:graphicFrame>
        <p:nvGraphicFramePr>
          <p:cNvPr id="85" name="Table 84"/>
          <p:cNvGraphicFramePr>
            <a:graphicFrameLocks noGrp="1"/>
          </p:cNvGraphicFramePr>
          <p:nvPr/>
        </p:nvGraphicFramePr>
        <p:xfrm>
          <a:off x="23241000" y="11186159"/>
          <a:ext cx="3124200" cy="1483360"/>
        </p:xfrm>
        <a:graphic>
          <a:graphicData uri="http://schemas.openxmlformats.org/drawingml/2006/table">
            <a:tbl>
              <a:tblPr firstRow="1" bandRow="1">
                <a:tableStyleId>{9DCAF9ED-07DC-4A11-8D7F-57B35C25682E}</a:tableStyleId>
              </a:tblPr>
              <a:tblGrid>
                <a:gridCol w="2142309"/>
                <a:gridCol w="981891"/>
              </a:tblGrid>
              <a:tr h="304800">
                <a:tc>
                  <a:txBody>
                    <a:bodyPr/>
                    <a:lstStyle/>
                    <a:p>
                      <a:r>
                        <a:rPr lang="en-US" sz="1800" dirty="0" smtClean="0">
                          <a:solidFill>
                            <a:sysClr val="windowText" lastClr="000000"/>
                          </a:solidFill>
                        </a:rPr>
                        <a:t>Memory status</a:t>
                      </a:r>
                      <a:endParaRPr lang="en-US" sz="1800" dirty="0">
                        <a:solidFill>
                          <a:sysClr val="windowText" lastClr="000000"/>
                        </a:solidFill>
                      </a:endParaRPr>
                    </a:p>
                  </a:txBody>
                  <a:tcPr/>
                </a:tc>
                <a:tc>
                  <a:txBody>
                    <a:bodyPr/>
                    <a:lstStyle/>
                    <a:p>
                      <a:pPr algn="ctr"/>
                      <a:r>
                        <a:rPr lang="en-US" sz="1800" dirty="0" smtClean="0">
                          <a:solidFill>
                            <a:sysClr val="windowText" lastClr="000000"/>
                          </a:solidFill>
                        </a:rPr>
                        <a:t>n</a:t>
                      </a:r>
                      <a:endParaRPr lang="en-US" sz="1800" dirty="0">
                        <a:solidFill>
                          <a:sysClr val="windowText" lastClr="000000"/>
                        </a:solidFill>
                      </a:endParaRPr>
                    </a:p>
                  </a:txBody>
                  <a:tcPr/>
                </a:tc>
              </a:tr>
              <a:tr h="320040">
                <a:tc>
                  <a:txBody>
                    <a:bodyPr/>
                    <a:lstStyle/>
                    <a:p>
                      <a:r>
                        <a:rPr lang="en-US" sz="1800" dirty="0" smtClean="0"/>
                        <a:t>Decline</a:t>
                      </a:r>
                      <a:endParaRPr lang="en-US" sz="1800" dirty="0">
                        <a:solidFill>
                          <a:schemeClr val="tx1"/>
                        </a:solidFill>
                      </a:endParaRPr>
                    </a:p>
                  </a:txBody>
                  <a:tcPr/>
                </a:tc>
                <a:tc>
                  <a:txBody>
                    <a:bodyPr/>
                    <a:lstStyle/>
                    <a:p>
                      <a:pPr algn="ctr"/>
                      <a:r>
                        <a:rPr lang="en-US" sz="1800" dirty="0" smtClean="0"/>
                        <a:t>99</a:t>
                      </a:r>
                      <a:endParaRPr lang="en-US" sz="1800" dirty="0">
                        <a:solidFill>
                          <a:schemeClr val="tx1"/>
                        </a:solidFill>
                      </a:endParaRPr>
                    </a:p>
                  </a:txBody>
                  <a:tcPr/>
                </a:tc>
              </a:tr>
              <a:tr h="335280">
                <a:tc>
                  <a:txBody>
                    <a:bodyPr/>
                    <a:lstStyle/>
                    <a:p>
                      <a:r>
                        <a:rPr lang="en-US" sz="1800" dirty="0" smtClean="0"/>
                        <a:t>Gain</a:t>
                      </a:r>
                      <a:endParaRPr lang="en-US" sz="1800" dirty="0">
                        <a:solidFill>
                          <a:schemeClr val="tx1"/>
                        </a:solidFill>
                      </a:endParaRPr>
                    </a:p>
                  </a:txBody>
                  <a:tcPr/>
                </a:tc>
                <a:tc>
                  <a:txBody>
                    <a:bodyPr/>
                    <a:lstStyle/>
                    <a:p>
                      <a:pPr algn="ctr"/>
                      <a:r>
                        <a:rPr lang="en-US" sz="1800" dirty="0" smtClean="0"/>
                        <a:t>97</a:t>
                      </a:r>
                      <a:endParaRPr lang="en-US" sz="1800" dirty="0">
                        <a:solidFill>
                          <a:schemeClr val="tx1"/>
                        </a:solidFill>
                      </a:endParaRPr>
                    </a:p>
                  </a:txBody>
                  <a:tcPr/>
                </a:tc>
              </a:tr>
              <a:tr h="240030">
                <a:tc>
                  <a:txBody>
                    <a:bodyPr/>
                    <a:lstStyle/>
                    <a:p>
                      <a:r>
                        <a:rPr lang="en-US" sz="1800" dirty="0" smtClean="0"/>
                        <a:t>Stable</a:t>
                      </a:r>
                      <a:endParaRPr lang="en-US" sz="1800" dirty="0">
                        <a:solidFill>
                          <a:schemeClr val="tx1"/>
                        </a:solidFill>
                      </a:endParaRPr>
                    </a:p>
                  </a:txBody>
                  <a:tcPr/>
                </a:tc>
                <a:tc>
                  <a:txBody>
                    <a:bodyPr/>
                    <a:lstStyle/>
                    <a:p>
                      <a:pPr algn="ctr"/>
                      <a:r>
                        <a:rPr lang="en-US" sz="1800" dirty="0" smtClean="0"/>
                        <a:t>782</a:t>
                      </a:r>
                      <a:endParaRPr lang="en-US" sz="1800" dirty="0">
                        <a:solidFill>
                          <a:schemeClr val="tx1"/>
                        </a:solidFill>
                      </a:endParaRPr>
                    </a:p>
                  </a:txBody>
                  <a:tcPr/>
                </a:tc>
              </a:tr>
            </a:tbl>
          </a:graphicData>
        </a:graphic>
      </p:graphicFrame>
      <p:graphicFrame>
        <p:nvGraphicFramePr>
          <p:cNvPr id="74" name="Table 73"/>
          <p:cNvGraphicFramePr>
            <a:graphicFrameLocks noGrp="1"/>
          </p:cNvGraphicFramePr>
          <p:nvPr/>
        </p:nvGraphicFramePr>
        <p:xfrm>
          <a:off x="22871044" y="12892005"/>
          <a:ext cx="4256156" cy="2271795"/>
        </p:xfrm>
        <a:graphic>
          <a:graphicData uri="http://schemas.openxmlformats.org/drawingml/2006/table">
            <a:tbl>
              <a:tblPr firstRow="1" bandRow="1">
                <a:tableStyleId>{21E4AEA4-8DFA-4A89-87EB-49C32662AFE0}</a:tableStyleId>
              </a:tblPr>
              <a:tblGrid>
                <a:gridCol w="2122556"/>
                <a:gridCol w="457200"/>
                <a:gridCol w="762000"/>
                <a:gridCol w="914400"/>
              </a:tblGrid>
              <a:tr h="349193">
                <a:tc>
                  <a:txBody>
                    <a:bodyPr/>
                    <a:lstStyle/>
                    <a:p>
                      <a:r>
                        <a:rPr lang="en-US" sz="1800" dirty="0" smtClean="0">
                          <a:solidFill>
                            <a:schemeClr val="tx1"/>
                          </a:solidFill>
                        </a:rPr>
                        <a:t>Memory ability</a:t>
                      </a:r>
                      <a:endParaRPr lang="en-US" sz="1800" dirty="0">
                        <a:solidFill>
                          <a:schemeClr val="tx1"/>
                        </a:solidFill>
                      </a:endParaRPr>
                    </a:p>
                  </a:txBody>
                  <a:tcPr/>
                </a:tc>
                <a:tc>
                  <a:txBody>
                    <a:bodyPr/>
                    <a:lstStyle/>
                    <a:p>
                      <a:pPr algn="ctr"/>
                      <a:r>
                        <a:rPr lang="en-US" sz="1800" dirty="0" err="1" smtClean="0">
                          <a:solidFill>
                            <a:schemeClr val="tx1"/>
                          </a:solidFill>
                        </a:rPr>
                        <a:t>df</a:t>
                      </a:r>
                      <a:endParaRPr lang="en-US" sz="1800" dirty="0">
                        <a:solidFill>
                          <a:schemeClr val="tx1"/>
                        </a:solidFill>
                      </a:endParaRPr>
                    </a:p>
                  </a:txBody>
                  <a:tcPr/>
                </a:tc>
                <a:tc>
                  <a:txBody>
                    <a:bodyPr/>
                    <a:lstStyle/>
                    <a:p>
                      <a:pPr algn="ctr"/>
                      <a:r>
                        <a:rPr lang="en-US" sz="1800" dirty="0" smtClean="0">
                          <a:solidFill>
                            <a:schemeClr val="tx1"/>
                          </a:solidFill>
                        </a:rPr>
                        <a:t>F</a:t>
                      </a:r>
                      <a:endParaRPr lang="en-US" sz="1800" dirty="0">
                        <a:solidFill>
                          <a:schemeClr val="tx1"/>
                        </a:solidFill>
                      </a:endParaRPr>
                    </a:p>
                  </a:txBody>
                  <a:tcPr/>
                </a:tc>
                <a:tc>
                  <a:txBody>
                    <a:bodyPr/>
                    <a:lstStyle/>
                    <a:p>
                      <a:pPr algn="ctr"/>
                      <a:r>
                        <a:rPr lang="en-US" sz="1800" dirty="0" smtClean="0">
                          <a:solidFill>
                            <a:schemeClr val="tx1"/>
                          </a:solidFill>
                        </a:rPr>
                        <a:t>p</a:t>
                      </a:r>
                      <a:endParaRPr lang="en-US" sz="1800" dirty="0">
                        <a:solidFill>
                          <a:schemeClr val="tx1"/>
                        </a:solidFill>
                      </a:endParaRPr>
                    </a:p>
                  </a:txBody>
                  <a:tcPr/>
                </a:tc>
              </a:tr>
              <a:tr h="359954">
                <a:tc>
                  <a:txBody>
                    <a:bodyPr/>
                    <a:lstStyle/>
                    <a:p>
                      <a:r>
                        <a:rPr lang="en-US" sz="1800" dirty="0" smtClean="0"/>
                        <a:t>Neuroticism</a:t>
                      </a:r>
                      <a:endParaRPr lang="en-US" sz="1800" dirty="0"/>
                    </a:p>
                  </a:txBody>
                  <a:tcPr/>
                </a:tc>
                <a:tc>
                  <a:txBody>
                    <a:bodyPr/>
                    <a:lstStyle/>
                    <a:p>
                      <a:pPr algn="ctr"/>
                      <a:r>
                        <a:rPr lang="en-US" sz="1800" dirty="0" smtClean="0">
                          <a:solidFill>
                            <a:schemeClr val="tx1"/>
                          </a:solidFill>
                        </a:rPr>
                        <a:t>2</a:t>
                      </a:r>
                      <a:endParaRPr lang="en-US" sz="1800" dirty="0">
                        <a:solidFill>
                          <a:schemeClr val="tx1"/>
                        </a:solidFill>
                      </a:endParaRPr>
                    </a:p>
                  </a:txBody>
                  <a:tcPr/>
                </a:tc>
                <a:tc>
                  <a:txBody>
                    <a:bodyPr/>
                    <a:lstStyle/>
                    <a:p>
                      <a:pPr algn="ctr"/>
                      <a:r>
                        <a:rPr lang="en-US" sz="1800" dirty="0" smtClean="0">
                          <a:solidFill>
                            <a:schemeClr val="tx1"/>
                          </a:solidFill>
                        </a:rPr>
                        <a:t>.042</a:t>
                      </a:r>
                      <a:endParaRPr lang="en-US" sz="1800" dirty="0">
                        <a:solidFill>
                          <a:schemeClr val="tx1"/>
                        </a:solidFill>
                      </a:endParaRPr>
                    </a:p>
                  </a:txBody>
                  <a:tcPr/>
                </a:tc>
                <a:tc>
                  <a:txBody>
                    <a:bodyPr/>
                    <a:lstStyle/>
                    <a:p>
                      <a:pPr algn="ctr"/>
                      <a:r>
                        <a:rPr lang="en-US" sz="1800" dirty="0" smtClean="0">
                          <a:solidFill>
                            <a:schemeClr val="tx1"/>
                          </a:solidFill>
                        </a:rPr>
                        <a:t>.959</a:t>
                      </a:r>
                      <a:endParaRPr lang="en-US" sz="1800" dirty="0">
                        <a:solidFill>
                          <a:schemeClr val="tx1"/>
                        </a:solidFill>
                      </a:endParaRPr>
                    </a:p>
                  </a:txBody>
                  <a:tcPr/>
                </a:tc>
              </a:tr>
              <a:tr h="417595">
                <a:tc>
                  <a:txBody>
                    <a:bodyPr/>
                    <a:lstStyle/>
                    <a:p>
                      <a:r>
                        <a:rPr lang="en-US" sz="1800" dirty="0" smtClean="0"/>
                        <a:t>Extraversion</a:t>
                      </a:r>
                      <a:endParaRPr lang="en-US" sz="1800" dirty="0"/>
                    </a:p>
                  </a:txBody>
                  <a:tcPr/>
                </a:tc>
                <a:tc>
                  <a:txBody>
                    <a:bodyPr/>
                    <a:lstStyle/>
                    <a:p>
                      <a:pPr algn="ctr"/>
                      <a:r>
                        <a:rPr lang="en-US" sz="1800" dirty="0" smtClean="0">
                          <a:solidFill>
                            <a:schemeClr val="tx1"/>
                          </a:solidFill>
                        </a:rPr>
                        <a:t>2</a:t>
                      </a:r>
                      <a:endParaRPr lang="en-US" sz="1800" dirty="0">
                        <a:solidFill>
                          <a:schemeClr val="tx1"/>
                        </a:solidFill>
                      </a:endParaRPr>
                    </a:p>
                  </a:txBody>
                  <a:tcPr/>
                </a:tc>
                <a:tc>
                  <a:txBody>
                    <a:bodyPr/>
                    <a:lstStyle/>
                    <a:p>
                      <a:pPr algn="ctr"/>
                      <a:r>
                        <a:rPr lang="en-US" sz="1800" dirty="0" smtClean="0">
                          <a:solidFill>
                            <a:schemeClr val="tx1"/>
                          </a:solidFill>
                        </a:rPr>
                        <a:t>2.859</a:t>
                      </a:r>
                      <a:endParaRPr lang="en-US" sz="1800" dirty="0">
                        <a:solidFill>
                          <a:schemeClr val="tx1"/>
                        </a:solidFill>
                      </a:endParaRPr>
                    </a:p>
                  </a:txBody>
                  <a:tcPr/>
                </a:tc>
                <a:tc>
                  <a:txBody>
                    <a:bodyPr/>
                    <a:lstStyle/>
                    <a:p>
                      <a:pPr algn="ctr"/>
                      <a:r>
                        <a:rPr lang="en-US" sz="1800" dirty="0" smtClean="0">
                          <a:solidFill>
                            <a:schemeClr val="tx1"/>
                          </a:solidFill>
                        </a:rPr>
                        <a:t>.058</a:t>
                      </a:r>
                      <a:endParaRPr lang="en-US" sz="1800" dirty="0">
                        <a:solidFill>
                          <a:schemeClr val="tx1"/>
                        </a:solidFill>
                      </a:endParaRPr>
                    </a:p>
                  </a:txBody>
                  <a:tcPr/>
                </a:tc>
              </a:tr>
              <a:tr h="369094">
                <a:tc>
                  <a:txBody>
                    <a:bodyPr/>
                    <a:lstStyle/>
                    <a:p>
                      <a:r>
                        <a:rPr lang="en-US" sz="1800" dirty="0" smtClean="0"/>
                        <a:t>Openness</a:t>
                      </a:r>
                      <a:endParaRPr lang="en-US" sz="1800" dirty="0"/>
                    </a:p>
                  </a:txBody>
                  <a:tcPr/>
                </a:tc>
                <a:tc>
                  <a:txBody>
                    <a:bodyPr/>
                    <a:lstStyle/>
                    <a:p>
                      <a:pPr algn="ctr"/>
                      <a:r>
                        <a:rPr lang="en-US" sz="1800" dirty="0" smtClean="0">
                          <a:solidFill>
                            <a:schemeClr val="tx1"/>
                          </a:solidFill>
                        </a:rPr>
                        <a:t>2</a:t>
                      </a:r>
                      <a:endParaRPr lang="en-US" sz="1800" dirty="0">
                        <a:solidFill>
                          <a:schemeClr val="tx1"/>
                        </a:solidFill>
                      </a:endParaRPr>
                    </a:p>
                  </a:txBody>
                  <a:tcPr/>
                </a:tc>
                <a:tc>
                  <a:txBody>
                    <a:bodyPr/>
                    <a:lstStyle/>
                    <a:p>
                      <a:pPr algn="ctr"/>
                      <a:r>
                        <a:rPr lang="en-US" sz="1800" dirty="0" smtClean="0">
                          <a:solidFill>
                            <a:schemeClr val="tx1"/>
                          </a:solidFill>
                        </a:rPr>
                        <a:t>3.458</a:t>
                      </a:r>
                      <a:endParaRPr lang="en-US" sz="1800" dirty="0">
                        <a:solidFill>
                          <a:schemeClr val="tx1"/>
                        </a:solidFill>
                      </a:endParaRPr>
                    </a:p>
                  </a:txBody>
                  <a:tcPr/>
                </a:tc>
                <a:tc>
                  <a:txBody>
                    <a:bodyPr/>
                    <a:lstStyle/>
                    <a:p>
                      <a:pPr algn="ctr"/>
                      <a:r>
                        <a:rPr lang="en-US" sz="1800" dirty="0" smtClean="0">
                          <a:solidFill>
                            <a:schemeClr val="tx1"/>
                          </a:solidFill>
                        </a:rPr>
                        <a:t>.032</a:t>
                      </a:r>
                      <a:endParaRPr lang="en-US" sz="1800" dirty="0">
                        <a:solidFill>
                          <a:schemeClr val="tx1"/>
                        </a:solidFill>
                      </a:endParaRPr>
                    </a:p>
                  </a:txBody>
                  <a:tcPr/>
                </a:tc>
              </a:tr>
              <a:tr h="369094">
                <a:tc>
                  <a:txBody>
                    <a:bodyPr/>
                    <a:lstStyle/>
                    <a:p>
                      <a:r>
                        <a:rPr lang="en-US" sz="1800" dirty="0" smtClean="0"/>
                        <a:t>Agreeableness</a:t>
                      </a:r>
                      <a:endParaRPr lang="en-US" sz="1800" dirty="0"/>
                    </a:p>
                  </a:txBody>
                  <a:tcPr/>
                </a:tc>
                <a:tc>
                  <a:txBody>
                    <a:bodyPr/>
                    <a:lstStyle/>
                    <a:p>
                      <a:pPr algn="ctr"/>
                      <a:r>
                        <a:rPr lang="en-US" sz="1800" dirty="0" smtClean="0">
                          <a:solidFill>
                            <a:schemeClr val="tx1"/>
                          </a:solidFill>
                        </a:rPr>
                        <a:t>2</a:t>
                      </a:r>
                      <a:endParaRPr lang="en-US" sz="1800" dirty="0">
                        <a:solidFill>
                          <a:schemeClr val="tx1"/>
                        </a:solidFill>
                      </a:endParaRPr>
                    </a:p>
                  </a:txBody>
                  <a:tcPr/>
                </a:tc>
                <a:tc>
                  <a:txBody>
                    <a:bodyPr/>
                    <a:lstStyle/>
                    <a:p>
                      <a:pPr algn="ctr"/>
                      <a:r>
                        <a:rPr lang="en-US" sz="1800" dirty="0" smtClean="0">
                          <a:solidFill>
                            <a:schemeClr val="tx1"/>
                          </a:solidFill>
                        </a:rPr>
                        <a:t>1.531</a:t>
                      </a:r>
                      <a:endParaRPr lang="en-US" sz="1800" dirty="0">
                        <a:solidFill>
                          <a:schemeClr val="tx1"/>
                        </a:solidFill>
                      </a:endParaRPr>
                    </a:p>
                  </a:txBody>
                  <a:tcPr/>
                </a:tc>
                <a:tc>
                  <a:txBody>
                    <a:bodyPr/>
                    <a:lstStyle/>
                    <a:p>
                      <a:pPr algn="ctr"/>
                      <a:r>
                        <a:rPr lang="en-US" sz="1800" dirty="0" smtClean="0">
                          <a:solidFill>
                            <a:schemeClr val="tx1"/>
                          </a:solidFill>
                        </a:rPr>
                        <a:t>.217</a:t>
                      </a:r>
                      <a:endParaRPr lang="en-US" sz="1800" dirty="0">
                        <a:solidFill>
                          <a:schemeClr val="tx1"/>
                        </a:solidFill>
                      </a:endParaRPr>
                    </a:p>
                  </a:txBody>
                  <a:tcPr/>
                </a:tc>
              </a:tr>
              <a:tr h="369094">
                <a:tc>
                  <a:txBody>
                    <a:bodyPr/>
                    <a:lstStyle/>
                    <a:p>
                      <a:r>
                        <a:rPr lang="en-US" sz="1800" dirty="0" smtClean="0"/>
                        <a:t>Conscientiousness</a:t>
                      </a:r>
                      <a:endParaRPr lang="en-US" sz="1800" dirty="0"/>
                    </a:p>
                  </a:txBody>
                  <a:tcPr/>
                </a:tc>
                <a:tc>
                  <a:txBody>
                    <a:bodyPr/>
                    <a:lstStyle/>
                    <a:p>
                      <a:pPr algn="ctr"/>
                      <a:r>
                        <a:rPr lang="en-US" sz="1800" dirty="0" smtClean="0">
                          <a:solidFill>
                            <a:schemeClr val="tx1"/>
                          </a:solidFill>
                        </a:rPr>
                        <a:t>2</a:t>
                      </a:r>
                      <a:endParaRPr lang="en-US" sz="1800" dirty="0">
                        <a:solidFill>
                          <a:schemeClr val="tx1"/>
                        </a:solidFill>
                      </a:endParaRPr>
                    </a:p>
                  </a:txBody>
                  <a:tcPr/>
                </a:tc>
                <a:tc>
                  <a:txBody>
                    <a:bodyPr/>
                    <a:lstStyle/>
                    <a:p>
                      <a:pPr algn="ctr"/>
                      <a:r>
                        <a:rPr lang="en-US" sz="1800" dirty="0" smtClean="0">
                          <a:solidFill>
                            <a:schemeClr val="tx1"/>
                          </a:solidFill>
                        </a:rPr>
                        <a:t>.325</a:t>
                      </a:r>
                      <a:endParaRPr lang="en-US" sz="1800" dirty="0">
                        <a:solidFill>
                          <a:schemeClr val="tx1"/>
                        </a:solidFill>
                      </a:endParaRPr>
                    </a:p>
                  </a:txBody>
                  <a:tcPr/>
                </a:tc>
                <a:tc>
                  <a:txBody>
                    <a:bodyPr/>
                    <a:lstStyle/>
                    <a:p>
                      <a:pPr algn="ctr"/>
                      <a:r>
                        <a:rPr lang="en-US" sz="1800" dirty="0" smtClean="0">
                          <a:solidFill>
                            <a:schemeClr val="tx1"/>
                          </a:solidFill>
                        </a:rPr>
                        <a:t>.723</a:t>
                      </a:r>
                      <a:endParaRPr lang="en-US" sz="1800" dirty="0">
                        <a:solidFill>
                          <a:schemeClr val="tx1"/>
                        </a:solidFill>
                      </a:endParaRPr>
                    </a:p>
                  </a:txBody>
                  <a:tcPr/>
                </a:tc>
              </a:tr>
            </a:tbl>
          </a:graphicData>
        </a:graphic>
      </p:graphicFrame>
      <p:sp>
        <p:nvSpPr>
          <p:cNvPr id="76" name="Rectangle 75"/>
          <p:cNvSpPr/>
          <p:nvPr/>
        </p:nvSpPr>
        <p:spPr>
          <a:xfrm>
            <a:off x="13048411" y="10562770"/>
            <a:ext cx="9347200" cy="4677229"/>
          </a:xfrm>
          <a:prstGeom prst="rect">
            <a:avLst/>
          </a:prstGeom>
          <a:noFill/>
          <a:ln w="762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22621748" y="10591799"/>
            <a:ext cx="9222663" cy="4648200"/>
          </a:xfrm>
          <a:prstGeom prst="rect">
            <a:avLst/>
          </a:prstGeom>
          <a:noFill/>
          <a:ln w="762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TextBox 78"/>
          <p:cNvSpPr txBox="1"/>
          <p:nvPr/>
        </p:nvSpPr>
        <p:spPr>
          <a:xfrm>
            <a:off x="22631400" y="10555068"/>
            <a:ext cx="9525000" cy="646331"/>
          </a:xfrm>
          <a:prstGeom prst="rect">
            <a:avLst/>
          </a:prstGeom>
          <a:noFill/>
        </p:spPr>
        <p:txBody>
          <a:bodyPr wrap="square" rtlCol="0">
            <a:spAutoFit/>
          </a:bodyPr>
          <a:lstStyle/>
          <a:p>
            <a:r>
              <a:rPr lang="en-US" sz="3600" b="1" dirty="0" smtClean="0"/>
              <a:t>Figure 3</a:t>
            </a:r>
            <a:r>
              <a:rPr lang="en-US" sz="3600" dirty="0" smtClean="0"/>
              <a:t>. </a:t>
            </a:r>
            <a:r>
              <a:rPr lang="en-US" sz="2200" dirty="0" smtClean="0"/>
              <a:t>Midlife Openness is related to midlife memory ability</a:t>
            </a:r>
            <a:r>
              <a:rPr lang="en-US" sz="2400" dirty="0" smtClean="0"/>
              <a:t>.</a:t>
            </a:r>
            <a:endParaRPr lang="en-US" sz="2400" dirty="0"/>
          </a:p>
        </p:txBody>
      </p:sp>
      <p:sp>
        <p:nvSpPr>
          <p:cNvPr id="80" name="TextBox 79"/>
          <p:cNvSpPr txBox="1"/>
          <p:nvPr/>
        </p:nvSpPr>
        <p:spPr>
          <a:xfrm>
            <a:off x="13106400" y="10555068"/>
            <a:ext cx="9525000" cy="646331"/>
          </a:xfrm>
          <a:prstGeom prst="rect">
            <a:avLst/>
          </a:prstGeom>
          <a:noFill/>
        </p:spPr>
        <p:txBody>
          <a:bodyPr wrap="square" rtlCol="0">
            <a:spAutoFit/>
          </a:bodyPr>
          <a:lstStyle/>
          <a:p>
            <a:r>
              <a:rPr lang="en-US" sz="3600" b="1" dirty="0" smtClean="0"/>
              <a:t>Figure 2</a:t>
            </a:r>
            <a:r>
              <a:rPr lang="en-US" sz="3600" dirty="0" smtClean="0"/>
              <a:t>. </a:t>
            </a:r>
            <a:r>
              <a:rPr lang="en-US" sz="2200" dirty="0" smtClean="0"/>
              <a:t>Midlife Openness is related to midlife executive ability</a:t>
            </a:r>
            <a:r>
              <a:rPr lang="en-US" sz="2400" dirty="0" smtClean="0"/>
              <a:t>.</a:t>
            </a:r>
            <a:endParaRPr lang="en-US" sz="2400" dirty="0"/>
          </a:p>
        </p:txBody>
      </p:sp>
      <p:sp>
        <p:nvSpPr>
          <p:cNvPr id="81" name="TextBox 80"/>
          <p:cNvSpPr txBox="1"/>
          <p:nvPr/>
        </p:nvSpPr>
        <p:spPr>
          <a:xfrm>
            <a:off x="13030200" y="11048999"/>
            <a:ext cx="559769" cy="707886"/>
          </a:xfrm>
          <a:prstGeom prst="rect">
            <a:avLst/>
          </a:prstGeom>
          <a:noFill/>
        </p:spPr>
        <p:txBody>
          <a:bodyPr wrap="none" rtlCol="0">
            <a:spAutoFit/>
          </a:bodyPr>
          <a:lstStyle/>
          <a:p>
            <a:r>
              <a:rPr lang="en-US" sz="4000" dirty="0" smtClean="0"/>
              <a:t>a.</a:t>
            </a:r>
            <a:endParaRPr lang="en-US" sz="4000" dirty="0"/>
          </a:p>
        </p:txBody>
      </p:sp>
      <p:sp>
        <p:nvSpPr>
          <p:cNvPr id="82" name="TextBox 81"/>
          <p:cNvSpPr txBox="1"/>
          <p:nvPr/>
        </p:nvSpPr>
        <p:spPr>
          <a:xfrm>
            <a:off x="17833285" y="11179313"/>
            <a:ext cx="530915" cy="707886"/>
          </a:xfrm>
          <a:prstGeom prst="rect">
            <a:avLst/>
          </a:prstGeom>
          <a:noFill/>
        </p:spPr>
        <p:txBody>
          <a:bodyPr wrap="none" rtlCol="0">
            <a:spAutoFit/>
          </a:bodyPr>
          <a:lstStyle/>
          <a:p>
            <a:r>
              <a:rPr lang="en-US" sz="4000" dirty="0" smtClean="0"/>
              <a:t>c.</a:t>
            </a:r>
            <a:endParaRPr lang="en-US" sz="4000" dirty="0"/>
          </a:p>
        </p:txBody>
      </p:sp>
      <p:sp>
        <p:nvSpPr>
          <p:cNvPr id="83" name="TextBox 82"/>
          <p:cNvSpPr txBox="1"/>
          <p:nvPr/>
        </p:nvSpPr>
        <p:spPr>
          <a:xfrm>
            <a:off x="13030200" y="12169913"/>
            <a:ext cx="583814" cy="707886"/>
          </a:xfrm>
          <a:prstGeom prst="rect">
            <a:avLst/>
          </a:prstGeom>
          <a:noFill/>
        </p:spPr>
        <p:txBody>
          <a:bodyPr wrap="none" rtlCol="0">
            <a:spAutoFit/>
          </a:bodyPr>
          <a:lstStyle/>
          <a:p>
            <a:r>
              <a:rPr lang="en-US" sz="4000" dirty="0" smtClean="0"/>
              <a:t>b.</a:t>
            </a:r>
            <a:endParaRPr lang="en-US" sz="4000" dirty="0"/>
          </a:p>
        </p:txBody>
      </p:sp>
      <p:sp>
        <p:nvSpPr>
          <p:cNvPr id="86" name="TextBox 85"/>
          <p:cNvSpPr txBox="1"/>
          <p:nvPr/>
        </p:nvSpPr>
        <p:spPr>
          <a:xfrm>
            <a:off x="22628915" y="11071085"/>
            <a:ext cx="559769" cy="707886"/>
          </a:xfrm>
          <a:prstGeom prst="rect">
            <a:avLst/>
          </a:prstGeom>
          <a:noFill/>
        </p:spPr>
        <p:txBody>
          <a:bodyPr wrap="none" rtlCol="0">
            <a:spAutoFit/>
          </a:bodyPr>
          <a:lstStyle/>
          <a:p>
            <a:r>
              <a:rPr lang="en-US" sz="4000" dirty="0" smtClean="0"/>
              <a:t>a.</a:t>
            </a:r>
            <a:endParaRPr lang="en-US" sz="4000" dirty="0"/>
          </a:p>
        </p:txBody>
      </p:sp>
      <p:sp>
        <p:nvSpPr>
          <p:cNvPr id="87" name="TextBox 86"/>
          <p:cNvSpPr txBox="1"/>
          <p:nvPr/>
        </p:nvSpPr>
        <p:spPr>
          <a:xfrm>
            <a:off x="27510685" y="11049000"/>
            <a:ext cx="530915" cy="707886"/>
          </a:xfrm>
          <a:prstGeom prst="rect">
            <a:avLst/>
          </a:prstGeom>
          <a:noFill/>
        </p:spPr>
        <p:txBody>
          <a:bodyPr wrap="none" rtlCol="0">
            <a:spAutoFit/>
          </a:bodyPr>
          <a:lstStyle/>
          <a:p>
            <a:r>
              <a:rPr lang="en-US" sz="4000" dirty="0" smtClean="0"/>
              <a:t>c.</a:t>
            </a:r>
            <a:endParaRPr lang="en-US" sz="4000" dirty="0"/>
          </a:p>
        </p:txBody>
      </p:sp>
      <p:sp>
        <p:nvSpPr>
          <p:cNvPr id="88" name="TextBox 87"/>
          <p:cNvSpPr txBox="1"/>
          <p:nvPr/>
        </p:nvSpPr>
        <p:spPr>
          <a:xfrm>
            <a:off x="22628915" y="12191999"/>
            <a:ext cx="583814" cy="707886"/>
          </a:xfrm>
          <a:prstGeom prst="rect">
            <a:avLst/>
          </a:prstGeom>
          <a:noFill/>
        </p:spPr>
        <p:txBody>
          <a:bodyPr wrap="none" rtlCol="0">
            <a:spAutoFit/>
          </a:bodyPr>
          <a:lstStyle/>
          <a:p>
            <a:r>
              <a:rPr lang="en-US" sz="4000" dirty="0" smtClean="0"/>
              <a:t>b.</a:t>
            </a:r>
            <a:endParaRPr lang="en-US" sz="4000" dirty="0"/>
          </a:p>
        </p:txBody>
      </p:sp>
      <p:sp>
        <p:nvSpPr>
          <p:cNvPr id="89" name="TextBox 88"/>
          <p:cNvSpPr txBox="1"/>
          <p:nvPr/>
        </p:nvSpPr>
        <p:spPr>
          <a:xfrm>
            <a:off x="23462411" y="17449800"/>
            <a:ext cx="8465389" cy="3785652"/>
          </a:xfrm>
          <a:prstGeom prst="rect">
            <a:avLst/>
          </a:prstGeom>
          <a:noFill/>
        </p:spPr>
        <p:txBody>
          <a:bodyPr wrap="square" rtlCol="0">
            <a:spAutoFit/>
          </a:bodyPr>
          <a:lstStyle/>
          <a:p>
            <a:pPr>
              <a:buFont typeface="Wingdings" pitchFamily="2" charset="2"/>
              <a:buChar char="§"/>
            </a:pPr>
            <a:r>
              <a:rPr lang="en-US" sz="2400" dirty="0" smtClean="0"/>
              <a:t>These preliminary findings show evidence that changes in cognition in midlife are related to personality. </a:t>
            </a:r>
          </a:p>
          <a:p>
            <a:pPr>
              <a:buFont typeface="Wingdings" pitchFamily="2" charset="2"/>
              <a:buChar char="§"/>
            </a:pPr>
            <a:r>
              <a:rPr lang="en-US" sz="2400" dirty="0" smtClean="0"/>
              <a:t>Midlife Openness to Experience is associated with midlife memory and executive ability change. The group of people who improved in executive and memory ability during midlife (gainers) had the highest mean Openness scores.</a:t>
            </a:r>
          </a:p>
          <a:p>
            <a:pPr>
              <a:buFont typeface="Wingdings" pitchFamily="2" charset="2"/>
              <a:buChar char="§"/>
            </a:pPr>
            <a:r>
              <a:rPr lang="en-US" sz="2400" dirty="0" smtClean="0"/>
              <a:t>Midlife Openness correlates with ICV-corrected left hippocampal volume.</a:t>
            </a:r>
          </a:p>
          <a:p>
            <a:pPr>
              <a:buFont typeface="Wingdings" pitchFamily="2" charset="2"/>
              <a:buChar char="§"/>
            </a:pPr>
            <a:r>
              <a:rPr lang="en-US" sz="2400" dirty="0" smtClean="0"/>
              <a:t>Future work will continue to examine the relationship between midlife change in cognitive ability, personality, and brain structure.</a:t>
            </a:r>
            <a:endParaRPr lang="en-US" sz="2400" dirty="0"/>
          </a:p>
        </p:txBody>
      </p:sp>
      <p:graphicFrame>
        <p:nvGraphicFramePr>
          <p:cNvPr id="96" name="Chart 95"/>
          <p:cNvGraphicFramePr/>
          <p:nvPr/>
        </p:nvGraphicFramePr>
        <p:xfrm>
          <a:off x="17559132" y="18212566"/>
          <a:ext cx="4702312" cy="3022886"/>
        </p:xfrm>
        <a:graphic>
          <a:graphicData uri="http://schemas.openxmlformats.org/drawingml/2006/chart">
            <c:chart xmlns:c="http://schemas.openxmlformats.org/drawingml/2006/chart" xmlns:r="http://schemas.openxmlformats.org/officeDocument/2006/relationships" r:id="rId6"/>
          </a:graphicData>
        </a:graphic>
      </p:graphicFrame>
      <p:sp>
        <p:nvSpPr>
          <p:cNvPr id="73" name="TextBox 72"/>
          <p:cNvSpPr txBox="1"/>
          <p:nvPr/>
        </p:nvSpPr>
        <p:spPr>
          <a:xfrm>
            <a:off x="13174018" y="17888634"/>
            <a:ext cx="4809182" cy="1384995"/>
          </a:xfrm>
          <a:prstGeom prst="rect">
            <a:avLst/>
          </a:prstGeom>
          <a:noFill/>
        </p:spPr>
        <p:txBody>
          <a:bodyPr wrap="square" rtlCol="0">
            <a:spAutoFit/>
          </a:bodyPr>
          <a:lstStyle/>
          <a:p>
            <a:r>
              <a:rPr lang="en-US" sz="3600" b="1" dirty="0" smtClean="0"/>
              <a:t>Figure 4</a:t>
            </a:r>
            <a:r>
              <a:rPr lang="en-US" sz="3600" dirty="0" smtClean="0"/>
              <a:t>. </a:t>
            </a:r>
            <a:r>
              <a:rPr lang="en-US" sz="2400" dirty="0" smtClean="0"/>
              <a:t>Positive Correlation between Openness and left hippocampal volume</a:t>
            </a:r>
            <a:endParaRPr lang="en-US" sz="2400" dirty="0"/>
          </a:p>
        </p:txBody>
      </p:sp>
      <p:sp>
        <p:nvSpPr>
          <p:cNvPr id="78" name="Rectangle 77"/>
          <p:cNvSpPr/>
          <p:nvPr/>
        </p:nvSpPr>
        <p:spPr>
          <a:xfrm>
            <a:off x="13030200" y="17788502"/>
            <a:ext cx="9623287" cy="3700664"/>
          </a:xfrm>
          <a:prstGeom prst="rect">
            <a:avLst/>
          </a:prstGeom>
          <a:noFill/>
          <a:ln w="762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0" name="Picture 89" descr="lefthippocampuscoronal.png"/>
          <p:cNvPicPr>
            <a:picLocks noChangeAspect="1"/>
          </p:cNvPicPr>
          <p:nvPr/>
        </p:nvPicPr>
        <p:blipFill>
          <a:blip r:embed="rId7"/>
          <a:srcRect l="22831" t="17316" r="24013" b="29461"/>
          <a:stretch>
            <a:fillRect/>
          </a:stretch>
        </p:blipFill>
        <p:spPr>
          <a:xfrm>
            <a:off x="13853160" y="19277674"/>
            <a:ext cx="2164080" cy="1957778"/>
          </a:xfrm>
          <a:prstGeom prst="rect">
            <a:avLst/>
          </a:prstGeom>
        </p:spPr>
      </p:pic>
      <p:cxnSp>
        <p:nvCxnSpPr>
          <p:cNvPr id="100" name="Straight Connector 99"/>
          <p:cNvCxnSpPr/>
          <p:nvPr/>
        </p:nvCxnSpPr>
        <p:spPr>
          <a:xfrm rot="5400000">
            <a:off x="18812986" y="12947173"/>
            <a:ext cx="169229" cy="1588"/>
          </a:xfrm>
          <a:prstGeom prst="line">
            <a:avLst/>
          </a:prstGeom>
          <a:ln w="38100">
            <a:solidFill>
              <a:schemeClr val="tx1"/>
            </a:solidFill>
          </a:ln>
        </p:spPr>
        <p:style>
          <a:lnRef idx="2">
            <a:schemeClr val="accent3"/>
          </a:lnRef>
          <a:fillRef idx="0">
            <a:schemeClr val="accent3"/>
          </a:fillRef>
          <a:effectRef idx="1">
            <a:schemeClr val="accent3"/>
          </a:effectRef>
          <a:fontRef idx="minor">
            <a:schemeClr val="tx1"/>
          </a:fontRef>
        </p:style>
      </p:cxnSp>
      <p:cxnSp>
        <p:nvCxnSpPr>
          <p:cNvPr id="106" name="Straight Connector 105"/>
          <p:cNvCxnSpPr/>
          <p:nvPr/>
        </p:nvCxnSpPr>
        <p:spPr>
          <a:xfrm rot="5400000">
            <a:off x="20066802" y="12195326"/>
            <a:ext cx="253984" cy="1588"/>
          </a:xfrm>
          <a:prstGeom prst="line">
            <a:avLst/>
          </a:prstGeom>
          <a:ln w="38100">
            <a:solidFill>
              <a:schemeClr val="tx1"/>
            </a:solidFill>
          </a:ln>
        </p:spPr>
        <p:style>
          <a:lnRef idx="2">
            <a:schemeClr val="accent3"/>
          </a:lnRef>
          <a:fillRef idx="0">
            <a:schemeClr val="accent3"/>
          </a:fillRef>
          <a:effectRef idx="1">
            <a:schemeClr val="accent3"/>
          </a:effectRef>
          <a:fontRef idx="minor">
            <a:schemeClr val="tx1"/>
          </a:fontRef>
        </p:style>
      </p:cxnSp>
      <p:cxnSp>
        <p:nvCxnSpPr>
          <p:cNvPr id="110" name="Straight Connector 109"/>
          <p:cNvCxnSpPr/>
          <p:nvPr/>
        </p:nvCxnSpPr>
        <p:spPr>
          <a:xfrm rot="5400000">
            <a:off x="30937597" y="12877403"/>
            <a:ext cx="153194" cy="1588"/>
          </a:xfrm>
          <a:prstGeom prst="line">
            <a:avLst/>
          </a:prstGeom>
          <a:ln w="38100">
            <a:solidFill>
              <a:schemeClr val="tx1"/>
            </a:solidFill>
          </a:ln>
        </p:spPr>
        <p:style>
          <a:lnRef idx="2">
            <a:schemeClr val="accent3"/>
          </a:lnRef>
          <a:fillRef idx="0">
            <a:schemeClr val="accent3"/>
          </a:fillRef>
          <a:effectRef idx="1">
            <a:schemeClr val="accent3"/>
          </a:effectRef>
          <a:fontRef idx="minor">
            <a:schemeClr val="tx1"/>
          </a:fontRef>
        </p:style>
      </p:cxnSp>
      <p:cxnSp>
        <p:nvCxnSpPr>
          <p:cNvPr id="113" name="Straight Connector 112"/>
          <p:cNvCxnSpPr/>
          <p:nvPr/>
        </p:nvCxnSpPr>
        <p:spPr>
          <a:xfrm rot="5400000">
            <a:off x="29729438" y="12409162"/>
            <a:ext cx="283512" cy="1588"/>
          </a:xfrm>
          <a:prstGeom prst="line">
            <a:avLst/>
          </a:prstGeom>
          <a:ln w="38100">
            <a:solidFill>
              <a:schemeClr val="tx1"/>
            </a:solidFill>
          </a:ln>
        </p:spPr>
        <p:style>
          <a:lnRef idx="2">
            <a:schemeClr val="accent3"/>
          </a:lnRef>
          <a:fillRef idx="0">
            <a:schemeClr val="accent3"/>
          </a:fillRef>
          <a:effectRef idx="1">
            <a:schemeClr val="accent3"/>
          </a:effectRef>
          <a:fontRef idx="minor">
            <a:schemeClr val="tx1"/>
          </a:fontRef>
        </p:style>
      </p:cxnSp>
      <p:cxnSp>
        <p:nvCxnSpPr>
          <p:cNvPr id="114" name="Straight Connector 113"/>
          <p:cNvCxnSpPr/>
          <p:nvPr/>
        </p:nvCxnSpPr>
        <p:spPr>
          <a:xfrm rot="5400000">
            <a:off x="28510238" y="13247362"/>
            <a:ext cx="283512" cy="1588"/>
          </a:xfrm>
          <a:prstGeom prst="line">
            <a:avLst/>
          </a:prstGeom>
          <a:ln w="38100">
            <a:solidFill>
              <a:schemeClr val="tx1"/>
            </a:solidFill>
          </a:ln>
        </p:spPr>
        <p:style>
          <a:lnRef idx="2">
            <a:schemeClr val="accent3"/>
          </a:lnRef>
          <a:fillRef idx="0">
            <a:schemeClr val="accent3"/>
          </a:fillRef>
          <a:effectRef idx="1">
            <a:schemeClr val="accent3"/>
          </a:effectRef>
          <a:fontRef idx="minor">
            <a:schemeClr val="tx1"/>
          </a:fontRef>
        </p:style>
      </p:cxnSp>
      <p:cxnSp>
        <p:nvCxnSpPr>
          <p:cNvPr id="117" name="Straight Connector 116"/>
          <p:cNvCxnSpPr/>
          <p:nvPr/>
        </p:nvCxnSpPr>
        <p:spPr>
          <a:xfrm rot="5400000">
            <a:off x="21411009" y="13030597"/>
            <a:ext cx="153194" cy="1588"/>
          </a:xfrm>
          <a:prstGeom prst="line">
            <a:avLst/>
          </a:prstGeom>
          <a:ln w="38100">
            <a:solidFill>
              <a:schemeClr val="tx1"/>
            </a:solidFill>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838FC61F509043AA7B29FFB2AB2858" ma:contentTypeVersion="2" ma:contentTypeDescription="Create a new document." ma:contentTypeScope="" ma:versionID="619c9939a77344e759aa1f47a3399ed4">
  <xsd:schema xmlns:xsd="http://www.w3.org/2001/XMLSchema" xmlns:xs="http://www.w3.org/2001/XMLSchema" xmlns:p="http://schemas.microsoft.com/office/2006/metadata/properties" xmlns:ns1="http://schemas.microsoft.com/sharepoint/v3" targetNamespace="http://schemas.microsoft.com/office/2006/metadata/properties" ma:root="true" ma:fieldsID="a526d4b28f6d30c91a86d0385b43d77d"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0C87819-E2BF-43F2-93CA-7675AB9EB20A}"/>
</file>

<file path=customXml/itemProps2.xml><?xml version="1.0" encoding="utf-8"?>
<ds:datastoreItem xmlns:ds="http://schemas.openxmlformats.org/officeDocument/2006/customXml" ds:itemID="{358D3CCB-CAE1-45A4-A762-F2602FFA59FC}"/>
</file>

<file path=customXml/itemProps3.xml><?xml version="1.0" encoding="utf-8"?>
<ds:datastoreItem xmlns:ds="http://schemas.openxmlformats.org/officeDocument/2006/customXml" ds:itemID="{C417CF74-4E5A-4A47-8838-CA6D65C745D9}"/>
</file>

<file path=docProps/app.xml><?xml version="1.0" encoding="utf-8"?>
<Properties xmlns="http://schemas.openxmlformats.org/officeDocument/2006/extended-properties" xmlns:vt="http://schemas.openxmlformats.org/officeDocument/2006/docPropsVTypes">
  <TotalTime>14990</TotalTime>
  <Words>1112</Words>
  <Application>Microsoft Office PowerPoint</Application>
  <PresentationFormat>Custom</PresentationFormat>
  <Paragraphs>148</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e E                                                   </vt:lpstr>
    </vt:vector>
  </TitlesOfParts>
  <LinksUpToDate>false</LinksUpToDate>
  <SharedDoc>false</SharedDoc>
  <HyperlinksChanged>false</HyperlinksChanged>
  <AppVersion>12.0001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E                                                   </dc:title>
  <dc:creator>Anne Richards</dc:creator>
  <cp:lastModifiedBy>Anne Richards</cp:lastModifiedBy>
  <cp:revision>360</cp:revision>
  <dcterms:created xsi:type="dcterms:W3CDTF">2010-04-14T21:59:30Z</dcterms:created>
  <dcterms:modified xsi:type="dcterms:W3CDTF">2010-04-14T22:23:53Z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0x01010044838FC61F509043AA7B29FFB2AB2858</vt:lpwstr>
  </property>
</Properties>
</file>